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688" r:id="rId5"/>
  </p:sldMasterIdLst>
  <p:notesMasterIdLst>
    <p:notesMasterId r:id="rId19"/>
  </p:notesMasterIdLst>
  <p:sldIdLst>
    <p:sldId id="852" r:id="rId6"/>
    <p:sldId id="866" r:id="rId7"/>
    <p:sldId id="824" r:id="rId8"/>
    <p:sldId id="849" r:id="rId9"/>
    <p:sldId id="832" r:id="rId10"/>
    <p:sldId id="983" r:id="rId11"/>
    <p:sldId id="982" r:id="rId12"/>
    <p:sldId id="858" r:id="rId13"/>
    <p:sldId id="809" r:id="rId14"/>
    <p:sldId id="826" r:id="rId15"/>
    <p:sldId id="834" r:id="rId16"/>
    <p:sldId id="835" r:id="rId17"/>
    <p:sldId id="848" r:id="rId18"/>
  </p:sldIdLst>
  <p:sldSz cx="12192000" cy="6858000"/>
  <p:notesSz cx="6858000" cy="9144000"/>
  <p:embeddedFontLst>
    <p:embeddedFont>
      <p:font typeface="Asap" pitchFamily="2" charset="0"/>
      <p:regular r:id="rId20"/>
      <p:bold r:id="rId21"/>
      <p:italic r:id="rId22"/>
      <p:boldItalic r:id="rId23"/>
    </p:embeddedFont>
    <p:embeddedFont>
      <p:font typeface="Asap Medium" pitchFamily="2" charset="0"/>
      <p:regular r:id="rId24"/>
      <p:italic r:id="rId25"/>
    </p:embeddedFont>
    <p:embeddedFont>
      <p:font typeface="Asap SemiBold" pitchFamily="2" charset="0"/>
      <p:bold r:id="rId26"/>
      <p:boldItalic r:id="rId27"/>
    </p:embeddedFont>
    <p:embeddedFont>
      <p:font typeface="Bitter"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Noto Sans" panose="020B0502040504020204" pitchFamily="34" charset="0"/>
      <p:regular r:id="rId36"/>
      <p:bold r:id="rId37"/>
      <p:italic r:id="rId38"/>
      <p:boldItalic r:id="rId39"/>
    </p:embeddedFont>
    <p:embeddedFont>
      <p:font typeface="Open Sans Light" panose="020B0306030504020204" pitchFamily="34" charset="0"/>
      <p:regular r:id="rId40"/>
      <p:italic r:id="rId41"/>
    </p:embeddedFont>
    <p:embeddedFont>
      <p:font typeface="Segoe UI" panose="020B0502040204020203" pitchFamily="34" charset="0"/>
      <p:regular r:id="rId42"/>
      <p:bold r:id="rId43"/>
      <p:italic r:id="rId44"/>
      <p:boldItalic r:id="rId45"/>
    </p:embeddedFont>
    <p:embeddedFont>
      <p:font typeface="Titillium Web" panose="00000500000000000000" pitchFamily="2" charset="0"/>
      <p:regular r:id="rId46"/>
      <p:bold r:id="rId47"/>
      <p:italic r:id="rId48"/>
      <p:boldItalic r:id="rId49"/>
    </p:embeddedFont>
    <p:embeddedFont>
      <p:font typeface="Titillium Web SemiBold" panose="00000700000000000000" pitchFamily="2" charset="0"/>
      <p:bold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D5D02754-2975-404F-910D-8A3E3E0C71B0}">
          <p14:sldIdLst>
            <p14:sldId id="852"/>
            <p14:sldId id="866"/>
            <p14:sldId id="824"/>
            <p14:sldId id="849"/>
            <p14:sldId id="832"/>
            <p14:sldId id="983"/>
            <p14:sldId id="982"/>
            <p14:sldId id="858"/>
            <p14:sldId id="809"/>
            <p14:sldId id="826"/>
            <p14:sldId id="834"/>
            <p14:sldId id="835"/>
            <p14:sldId id="848"/>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4FCA09-299F-17E5-009A-8CE6378000C8}" name="Matthew Mong" initials="MM" userId="S::mattm@adeaca.com::2d4f0093-a5f4-4ee3-9030-c471acb79ea6" providerId="AD"/>
  <p188:author id="{1374A750-58DA-06E6-8424-480AE050083B}" name="Shina Neo" initials="SN" userId="S::shina.neo@adeaca.com::1ffea5a4-bf5c-4e1a-bb69-539dd998ab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hew Mong" initials="MM" lastIdx="77" clrIdx="0">
    <p:extLst>
      <p:ext uri="{19B8F6BF-5375-455C-9EA6-DF929625EA0E}">
        <p15:presenceInfo xmlns:p15="http://schemas.microsoft.com/office/powerpoint/2012/main" userId="Matthew Mong" providerId="None"/>
      </p:ext>
    </p:extLst>
  </p:cmAuthor>
  <p:cmAuthor id="2" name="Erik Mason" initials="EM" lastIdx="5" clrIdx="1">
    <p:extLst>
      <p:ext uri="{19B8F6BF-5375-455C-9EA6-DF929625EA0E}">
        <p15:presenceInfo xmlns:p15="http://schemas.microsoft.com/office/powerpoint/2012/main" userId="S-1-12-1-3731960243-1090381631-3368593292-3594081032" providerId="AD"/>
      </p:ext>
    </p:extLst>
  </p:cmAuthor>
  <p:cmAuthor id="3" name="Henrik Lerkenfeld" initials="HL" lastIdx="4" clrIdx="2">
    <p:extLst>
      <p:ext uri="{19B8F6BF-5375-455C-9EA6-DF929625EA0E}">
        <p15:presenceInfo xmlns:p15="http://schemas.microsoft.com/office/powerpoint/2012/main" userId="S::henrikl@adeaca.com::0d06a778-3984-4a4b-b677-5648faa639d8" providerId="AD"/>
      </p:ext>
    </p:extLst>
  </p:cmAuthor>
  <p:cmAuthor id="4" name="Amira" initials="AT" lastIdx="1" clrIdx="3">
    <p:extLst>
      <p:ext uri="{19B8F6BF-5375-455C-9EA6-DF929625EA0E}">
        <p15:presenceInfo xmlns:p15="http://schemas.microsoft.com/office/powerpoint/2012/main" userId="Ami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5104"/>
    <a:srgbClr val="FFFFFF"/>
    <a:srgbClr val="3E3E3F"/>
    <a:srgbClr val="718FB3"/>
    <a:srgbClr val="434C5F"/>
    <a:srgbClr val="FF5F46"/>
    <a:srgbClr val="F8F4F1"/>
    <a:srgbClr val="141E37"/>
    <a:srgbClr val="1929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86" d="100"/>
          <a:sy n="86" d="100"/>
        </p:scale>
        <p:origin x="470" y="5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font" Target="fonts/font31.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0.fntdata"/><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3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font" Target="fonts/font30.fntdata"/><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7828473222182E-2"/>
          <c:y val="2.0165174238678599E-3"/>
          <c:w val="0.96257544815608298"/>
          <c:h val="0.7658725362730199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860-486B-9732-530AEF448120}"/>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860-486B-9732-530AEF448120}"/>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860-486B-9732-530AEF448120}"/>
            </c:ext>
          </c:extLst>
        </c:ser>
        <c:dLbls>
          <c:dLblPos val="outEnd"/>
          <c:showLegendKey val="0"/>
          <c:showVal val="1"/>
          <c:showCatName val="0"/>
          <c:showSerName val="0"/>
          <c:showPercent val="0"/>
          <c:showBubbleSize val="0"/>
        </c:dLbls>
        <c:gapWidth val="444"/>
        <c:overlap val="-90"/>
        <c:axId val="263724584"/>
        <c:axId val="263726544"/>
      </c:barChart>
      <c:catAx>
        <c:axId val="263724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crossAx val="263726544"/>
        <c:crosses val="autoZero"/>
        <c:auto val="1"/>
        <c:lblAlgn val="ctr"/>
        <c:lblOffset val="100"/>
        <c:noMultiLvlLbl val="0"/>
      </c:catAx>
      <c:valAx>
        <c:axId val="263726544"/>
        <c:scaling>
          <c:orientation val="minMax"/>
        </c:scaling>
        <c:delete val="1"/>
        <c:axPos val="l"/>
        <c:numFmt formatCode="General" sourceLinked="1"/>
        <c:majorTickMark val="none"/>
        <c:minorTickMark val="none"/>
        <c:tickLblPos val="nextTo"/>
        <c:crossAx val="263724584"/>
        <c:crosses val="autoZero"/>
        <c:crossBetween val="between"/>
      </c:valAx>
      <c:spPr>
        <a:noFill/>
        <a:ln>
          <a:noFill/>
        </a:ln>
        <a:effectLst/>
      </c:spPr>
    </c:plotArea>
    <c:legend>
      <c:legendPos val="t"/>
      <c:layout>
        <c:manualLayout>
          <c:xMode val="edge"/>
          <c:yMode val="edge"/>
          <c:x val="0.35655370364956002"/>
          <c:y val="0.92404792860761698"/>
          <c:w val="0.292087487482732"/>
          <c:h val="6.32402596184508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legend>
    <c:plotVisOnly val="1"/>
    <c:dispBlanksAs val="gap"/>
    <c:showDLblsOverMax val="0"/>
  </c:chart>
  <c:spPr>
    <a:noFill/>
    <a:ln>
      <a:noFill/>
    </a:ln>
    <a:effectLst/>
  </c:spPr>
  <c:txPr>
    <a:bodyPr/>
    <a:lstStyle/>
    <a:p>
      <a:pPr>
        <a:defRPr>
          <a:latin typeface="Noto Sans" panose="020B0502040504020204" pitchFamily="34" charset="0"/>
          <a:ea typeface="Noto Sans" panose="020B0502040504020204" pitchFamily="34" charset="0"/>
          <a:cs typeface="Noto Sans" panose="020B050204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7828473222182E-2"/>
          <c:y val="2.0165174238678599E-3"/>
          <c:w val="0.96257544815608298"/>
          <c:h val="0.7658725362730199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860-486B-9732-530AEF448120}"/>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860-486B-9732-530AEF448120}"/>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860-486B-9732-530AEF448120}"/>
            </c:ext>
          </c:extLst>
        </c:ser>
        <c:dLbls>
          <c:dLblPos val="outEnd"/>
          <c:showLegendKey val="0"/>
          <c:showVal val="1"/>
          <c:showCatName val="0"/>
          <c:showSerName val="0"/>
          <c:showPercent val="0"/>
          <c:showBubbleSize val="0"/>
        </c:dLbls>
        <c:gapWidth val="444"/>
        <c:overlap val="-90"/>
        <c:axId val="263724584"/>
        <c:axId val="263726544"/>
      </c:barChart>
      <c:catAx>
        <c:axId val="263724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crossAx val="263726544"/>
        <c:crosses val="autoZero"/>
        <c:auto val="1"/>
        <c:lblAlgn val="ctr"/>
        <c:lblOffset val="100"/>
        <c:noMultiLvlLbl val="0"/>
      </c:catAx>
      <c:valAx>
        <c:axId val="263726544"/>
        <c:scaling>
          <c:orientation val="minMax"/>
        </c:scaling>
        <c:delete val="1"/>
        <c:axPos val="l"/>
        <c:numFmt formatCode="General" sourceLinked="1"/>
        <c:majorTickMark val="none"/>
        <c:minorTickMark val="none"/>
        <c:tickLblPos val="nextTo"/>
        <c:crossAx val="263724584"/>
        <c:crosses val="autoZero"/>
        <c:crossBetween val="between"/>
      </c:valAx>
      <c:spPr>
        <a:noFill/>
        <a:ln>
          <a:noFill/>
        </a:ln>
        <a:effectLst/>
      </c:spPr>
    </c:plotArea>
    <c:legend>
      <c:legendPos val="t"/>
      <c:layout>
        <c:manualLayout>
          <c:xMode val="edge"/>
          <c:yMode val="edge"/>
          <c:x val="0.35655370364956002"/>
          <c:y val="0.92404792860761698"/>
          <c:w val="0.292087487482732"/>
          <c:h val="6.32402596184508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Noto Sans" panose="020B0502040504020204" pitchFamily="34" charset="0"/>
              <a:ea typeface="Noto Sans" panose="020B0502040504020204" pitchFamily="34" charset="0"/>
              <a:cs typeface="Noto Sans" panose="020B0502040504020204" pitchFamily="34" charset="0"/>
            </a:defRPr>
          </a:pPr>
          <a:endParaRPr lang="en-US"/>
        </a:p>
      </c:txPr>
    </c:legend>
    <c:plotVisOnly val="1"/>
    <c:dispBlanksAs val="gap"/>
    <c:showDLblsOverMax val="0"/>
  </c:chart>
  <c:spPr>
    <a:noFill/>
    <a:ln>
      <a:noFill/>
    </a:ln>
    <a:effectLst/>
  </c:spPr>
  <c:txPr>
    <a:bodyPr/>
    <a:lstStyle/>
    <a:p>
      <a:pPr>
        <a:defRPr>
          <a:latin typeface="Noto Sans" panose="020B0502040504020204" pitchFamily="34" charset="0"/>
          <a:ea typeface="Noto Sans" panose="020B0502040504020204" pitchFamily="34" charset="0"/>
          <a:cs typeface="Noto Sans" panose="020B050204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6B6B9-A929-8047-8D8F-F3769AB8D4C3}" type="datetimeFigureOut">
              <a:rPr lang="en-US" smtClean="0"/>
              <a:t>5/6/2022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1F57E-B350-384C-B40E-E143753846CF}" type="slidenum">
              <a:rPr lang="en-US" smtClean="0"/>
              <a:t>‹#›</a:t>
            </a:fld>
            <a:endParaRPr lang="en-US"/>
          </a:p>
        </p:txBody>
      </p:sp>
    </p:spTree>
    <p:extLst>
      <p:ext uri="{BB962C8B-B14F-4D97-AF65-F5344CB8AC3E}">
        <p14:creationId xmlns:p14="http://schemas.microsoft.com/office/powerpoint/2010/main" val="1315906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–&gt; Analysis (criteria/judgement/what is good and bad) -&gt; Alerts to right people at right time</a:t>
            </a:r>
          </a:p>
          <a:p>
            <a:endParaRPr lang="en-US" dirty="0"/>
          </a:p>
        </p:txBody>
      </p:sp>
      <p:sp>
        <p:nvSpPr>
          <p:cNvPr id="4" name="Slide Number Placeholder 3"/>
          <p:cNvSpPr>
            <a:spLocks noGrp="1"/>
          </p:cNvSpPr>
          <p:nvPr>
            <p:ph type="sldNum" sz="quarter" idx="5"/>
          </p:nvPr>
        </p:nvSpPr>
        <p:spPr/>
        <p:txBody>
          <a:bodyPr/>
          <a:lstStyle/>
          <a:p>
            <a:fld id="{62B1F57E-B350-384C-B40E-E143753846CF}" type="slidenum">
              <a:rPr lang="en-US" smtClean="0"/>
              <a:t>3</a:t>
            </a:fld>
            <a:endParaRPr lang="en-US"/>
          </a:p>
        </p:txBody>
      </p:sp>
    </p:spTree>
    <p:extLst>
      <p:ext uri="{BB962C8B-B14F-4D97-AF65-F5344CB8AC3E}">
        <p14:creationId xmlns:p14="http://schemas.microsoft.com/office/powerpoint/2010/main" val="4065749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1F57E-B350-384C-B40E-E143753846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2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Project Online MS Project</a:t>
            </a:r>
          </a:p>
          <a:p>
            <a:endParaRPr lang="en-US"/>
          </a:p>
          <a:p>
            <a:pPr rtl="0" fontAlgn="ctr">
              <a:spcBef>
                <a:spcPts val="0"/>
              </a:spcBef>
              <a:spcAft>
                <a:spcPts val="0"/>
              </a:spcAft>
              <a:buFont typeface="Arial" panose="020B0604020202020204" pitchFamily="34" charset="0"/>
              <a:buChar char="•"/>
            </a:pPr>
            <a:r>
              <a:rPr lang="en-US" sz="1100">
                <a:effectLst/>
                <a:latin typeface="Calibri" panose="020F0502020204030204" pitchFamily="34" charset="0"/>
              </a:rPr>
              <a:t>Selected project online couple years ago</a:t>
            </a:r>
          </a:p>
          <a:p>
            <a:pPr rtl="0" fontAlgn="ctr">
              <a:spcBef>
                <a:spcPts val="0"/>
              </a:spcBef>
              <a:spcAft>
                <a:spcPts val="0"/>
              </a:spcAft>
              <a:buFont typeface="Arial" panose="020B0604020202020204" pitchFamily="34" charset="0"/>
              <a:buChar char="•"/>
            </a:pPr>
            <a:r>
              <a:rPr lang="en-US" sz="1100">
                <a:effectLst/>
                <a:latin typeface="Calibri" panose="020F0502020204030204" pitchFamily="34" charset="0"/>
              </a:rPr>
              <a:t>15 different types of projects</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Basic, moderate and complex</a:t>
            </a:r>
          </a:p>
          <a:p>
            <a:pPr rtl="0" fontAlgn="ctr">
              <a:spcBef>
                <a:spcPts val="0"/>
              </a:spcBef>
              <a:spcAft>
                <a:spcPts val="0"/>
              </a:spcAft>
              <a:buFont typeface="Arial" panose="020B0604020202020204" pitchFamily="34" charset="0"/>
              <a:buChar char="•"/>
            </a:pPr>
            <a:r>
              <a:rPr lang="en-US" sz="1100">
                <a:effectLst/>
                <a:latin typeface="Calibri" panose="020F0502020204030204" pitchFamily="34" charset="0"/>
              </a:rPr>
              <a:t>10% adoption - adoption key</a:t>
            </a:r>
          </a:p>
          <a:p>
            <a:pPr rtl="0" fontAlgn="ctr">
              <a:spcBef>
                <a:spcPts val="0"/>
              </a:spcBef>
              <a:spcAft>
                <a:spcPts val="0"/>
              </a:spcAft>
              <a:buFont typeface="Arial" panose="020B0604020202020204" pitchFamily="34" charset="0"/>
              <a:buChar char="•"/>
            </a:pPr>
            <a:r>
              <a:rPr lang="en-US" sz="1100">
                <a:effectLst/>
                <a:latin typeface="Calibri" panose="020F0502020204030204" pitchFamily="34" charset="0"/>
              </a:rPr>
              <a:t>Want most projects done inside ERP</a:t>
            </a:r>
          </a:p>
          <a:p>
            <a:pPr rtl="0" fontAlgn="ctr">
              <a:spcBef>
                <a:spcPts val="0"/>
              </a:spcBef>
              <a:spcAft>
                <a:spcPts val="0"/>
              </a:spcAft>
              <a:buFont typeface="Arial" panose="020B0604020202020204" pitchFamily="34" charset="0"/>
              <a:buChar char="•"/>
            </a:pPr>
            <a:r>
              <a:rPr lang="en-US" sz="1100">
                <a:effectLst/>
                <a:latin typeface="Calibri" panose="020F0502020204030204" pitchFamily="34" charset="0"/>
              </a:rPr>
              <a:t>Project Online - complexity?</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Client driven requirements</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Exceptions</a:t>
            </a:r>
          </a:p>
          <a:p>
            <a:endParaRPr lang="en-US"/>
          </a:p>
        </p:txBody>
      </p:sp>
      <p:sp>
        <p:nvSpPr>
          <p:cNvPr id="4" name="Slide Number Placeholder 3"/>
          <p:cNvSpPr>
            <a:spLocks noGrp="1"/>
          </p:cNvSpPr>
          <p:nvPr>
            <p:ph type="sldNum" sz="quarter" idx="5"/>
          </p:nvPr>
        </p:nvSpPr>
        <p:spPr/>
        <p:txBody>
          <a:bodyPr/>
          <a:lstStyle/>
          <a:p>
            <a:fld id="{62B1F57E-B350-384C-B40E-E143753846CF}" type="slidenum">
              <a:rPr lang="en-US" smtClean="0"/>
              <a:t>7</a:t>
            </a:fld>
            <a:endParaRPr lang="en-US"/>
          </a:p>
        </p:txBody>
      </p:sp>
    </p:spTree>
    <p:extLst>
      <p:ext uri="{BB962C8B-B14F-4D97-AF65-F5344CB8AC3E}">
        <p14:creationId xmlns:p14="http://schemas.microsoft.com/office/powerpoint/2010/main" val="72413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B1F57E-B350-384C-B40E-E143753846CF}" type="slidenum">
              <a:rPr lang="en-US" smtClean="0"/>
              <a:t>8</a:t>
            </a:fld>
            <a:endParaRPr lang="en-US"/>
          </a:p>
        </p:txBody>
      </p:sp>
    </p:spTree>
    <p:extLst>
      <p:ext uri="{BB962C8B-B14F-4D97-AF65-F5344CB8AC3E}">
        <p14:creationId xmlns:p14="http://schemas.microsoft.com/office/powerpoint/2010/main" val="3903270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versions with and wit</a:t>
            </a:r>
          </a:p>
        </p:txBody>
      </p:sp>
      <p:sp>
        <p:nvSpPr>
          <p:cNvPr id="4" name="Slide Number Placeholder 3"/>
          <p:cNvSpPr>
            <a:spLocks noGrp="1"/>
          </p:cNvSpPr>
          <p:nvPr>
            <p:ph type="sldNum" sz="quarter" idx="5"/>
          </p:nvPr>
        </p:nvSpPr>
        <p:spPr/>
        <p:txBody>
          <a:bodyPr/>
          <a:lstStyle/>
          <a:p>
            <a:fld id="{62B1F57E-B350-384C-B40E-E143753846CF}" type="slidenum">
              <a:rPr lang="en-US" smtClean="0"/>
              <a:t>9</a:t>
            </a:fld>
            <a:endParaRPr lang="en-US"/>
          </a:p>
        </p:txBody>
      </p:sp>
    </p:spTree>
    <p:extLst>
      <p:ext uri="{BB962C8B-B14F-4D97-AF65-F5344CB8AC3E}">
        <p14:creationId xmlns:p14="http://schemas.microsoft.com/office/powerpoint/2010/main" val="2560372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adeaca.com/"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adeaca.com/"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deaca.com/"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adeaca.com/"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s://www.adeaca.com/" TargetMode="Externa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adeaca.com/" TargetMode="Externa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deaca.com/"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7_Title slide">
    <p:bg>
      <p:bgPr>
        <a:solidFill>
          <a:srgbClr val="FFFFFF"/>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8B5D1B8-B631-4AAC-9E12-B84621458B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398151" y="1187211"/>
            <a:ext cx="4940216" cy="2387600"/>
          </a:xfrm>
        </p:spPr>
        <p:txBody>
          <a:bodyPr anchor="b">
            <a:normAutofit/>
          </a:bodyPr>
          <a:lstStyle>
            <a:lvl1pPr algn="l">
              <a:defRPr sz="3800" b="0">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6398151" y="3676159"/>
            <a:ext cx="4940216" cy="1655762"/>
          </a:xfrm>
        </p:spPr>
        <p:txBody>
          <a:bodyPr>
            <a:normAutofit/>
          </a:bodyPr>
          <a:lstStyle>
            <a:lvl1pPr marL="0" indent="0" algn="l">
              <a:buNone/>
              <a:defRPr sz="2200">
                <a:solidFill>
                  <a:schemeClr val="tx2"/>
                </a:solidFill>
                <a:latin typeface="Titillium Web" panose="00000500000000000000" pitchFamily="2"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F618A704-84CF-446B-8747-A37777CBC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13" name="Picture 12">
            <a:hlinkClick r:id="rId4"/>
            <a:extLst>
              <a:ext uri="{FF2B5EF4-FFF2-40B4-BE49-F238E27FC236}">
                <a16:creationId xmlns:a16="http://schemas.microsoft.com/office/drawing/2014/main" id="{127C3C6F-A52E-4EE6-9021-2CCC2CCF16E3}"/>
              </a:ext>
            </a:extLst>
          </p:cNvPr>
          <p:cNvPicPr>
            <a:picLocks noChangeAspect="1"/>
          </p:cNvPicPr>
          <p:nvPr userDrawn="1"/>
        </p:nvPicPr>
        <p:blipFill>
          <a:blip r:embed="rId5"/>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14689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0_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person, outdoor, sport, badminton&#10;&#10;Description automatically generated">
            <a:extLst>
              <a:ext uri="{FF2B5EF4-FFF2-40B4-BE49-F238E27FC236}">
                <a16:creationId xmlns:a16="http://schemas.microsoft.com/office/drawing/2014/main" id="{246C1A0F-6490-45DF-93A6-145B4E8A01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379101" y="222263"/>
            <a:ext cx="1828800" cy="437564"/>
          </a:xfrm>
          <a:prstGeom prst="rect">
            <a:avLst/>
          </a:prstGeom>
        </p:spPr>
      </p:pic>
    </p:spTree>
    <p:extLst>
      <p:ext uri="{BB962C8B-B14F-4D97-AF65-F5344CB8AC3E}">
        <p14:creationId xmlns:p14="http://schemas.microsoft.com/office/powerpoint/2010/main" val="338555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1_Title slide">
    <p:bg>
      <p:bgPr>
        <a:solidFill>
          <a:schemeClr val="tx2"/>
        </a:solidFill>
        <a:effectLst/>
      </p:bgPr>
    </p:bg>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AB514173-5166-43DB-9BBB-01FE7794C535}"/>
              </a:ext>
            </a:extLst>
          </p:cNvPr>
          <p:cNvPicPr>
            <a:picLocks noChangeAspect="1"/>
          </p:cNvPicPr>
          <p:nvPr userDrawn="1"/>
        </p:nvPicPr>
        <p:blipFill>
          <a:blip r:embed="rId2"/>
          <a:stretch>
            <a:fillRect/>
          </a:stretch>
        </p:blipFill>
        <p:spPr>
          <a:xfrm>
            <a:off x="0" y="-857"/>
            <a:ext cx="12192000" cy="6859714"/>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379101" y="222263"/>
            <a:ext cx="1828800" cy="437564"/>
          </a:xfrm>
          <a:prstGeom prst="rect">
            <a:avLst/>
          </a:prstGeom>
        </p:spPr>
      </p:pic>
    </p:spTree>
    <p:extLst>
      <p:ext uri="{BB962C8B-B14F-4D97-AF65-F5344CB8AC3E}">
        <p14:creationId xmlns:p14="http://schemas.microsoft.com/office/powerpoint/2010/main" val="3985892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2_Title slide">
    <p:bg>
      <p:bgPr>
        <a:solidFill>
          <a:schemeClr val="tx2"/>
        </a:solidFill>
        <a:effectLst/>
      </p:bgPr>
    </p:bg>
    <p:spTree>
      <p:nvGrpSpPr>
        <p:cNvPr id="1" name=""/>
        <p:cNvGrpSpPr/>
        <p:nvPr/>
      </p:nvGrpSpPr>
      <p:grpSpPr>
        <a:xfrm>
          <a:off x="0" y="0"/>
          <a:ext cx="0" cy="0"/>
          <a:chOff x="0" y="0"/>
          <a:chExt cx="0" cy="0"/>
        </a:xfrm>
      </p:grpSpPr>
      <p:pic>
        <p:nvPicPr>
          <p:cNvPr id="5" name="Picture 4" descr="A person sitting in a room&#10;&#10;Description automatically generated">
            <a:extLst>
              <a:ext uri="{FF2B5EF4-FFF2-40B4-BE49-F238E27FC236}">
                <a16:creationId xmlns:a16="http://schemas.microsoft.com/office/drawing/2014/main" id="{E26626B0-211E-42CE-9D73-EE73DC60EB0B}"/>
              </a:ext>
            </a:extLst>
          </p:cNvPr>
          <p:cNvPicPr>
            <a:picLocks noChangeAspect="1"/>
          </p:cNvPicPr>
          <p:nvPr userDrawn="1"/>
        </p:nvPicPr>
        <p:blipFill>
          <a:blip r:embed="rId2"/>
          <a:stretch>
            <a:fillRect/>
          </a:stretch>
        </p:blipFill>
        <p:spPr>
          <a:xfrm>
            <a:off x="0" y="0"/>
            <a:ext cx="13155282"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379101" y="222263"/>
            <a:ext cx="1828800" cy="437564"/>
          </a:xfrm>
          <a:prstGeom prst="rect">
            <a:avLst/>
          </a:prstGeom>
        </p:spPr>
      </p:pic>
    </p:spTree>
    <p:extLst>
      <p:ext uri="{BB962C8B-B14F-4D97-AF65-F5344CB8AC3E}">
        <p14:creationId xmlns:p14="http://schemas.microsoft.com/office/powerpoint/2010/main" val="243689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3_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man, person&#10;&#10;Description automatically generated">
            <a:extLst>
              <a:ext uri="{FF2B5EF4-FFF2-40B4-BE49-F238E27FC236}">
                <a16:creationId xmlns:a16="http://schemas.microsoft.com/office/drawing/2014/main" id="{AB160575-F609-4F4A-A8BE-6D6307DA59F6}"/>
              </a:ext>
            </a:extLst>
          </p:cNvPr>
          <p:cNvPicPr>
            <a:picLocks noChangeAspect="1"/>
          </p:cNvPicPr>
          <p:nvPr userDrawn="1"/>
        </p:nvPicPr>
        <p:blipFill>
          <a:blip r:embed="rId2"/>
          <a:stretch>
            <a:fillRect/>
          </a:stretch>
        </p:blipFill>
        <p:spPr>
          <a:xfrm>
            <a:off x="0" y="-6350"/>
            <a:ext cx="12192000" cy="68707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379101" y="222263"/>
            <a:ext cx="1828800" cy="437564"/>
          </a:xfrm>
          <a:prstGeom prst="rect">
            <a:avLst/>
          </a:prstGeom>
        </p:spPr>
      </p:pic>
    </p:spTree>
    <p:extLst>
      <p:ext uri="{BB962C8B-B14F-4D97-AF65-F5344CB8AC3E}">
        <p14:creationId xmlns:p14="http://schemas.microsoft.com/office/powerpoint/2010/main" val="105131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2"/>
            <a:extLst>
              <a:ext uri="{FF2B5EF4-FFF2-40B4-BE49-F238E27FC236}">
                <a16:creationId xmlns:a16="http://schemas.microsoft.com/office/drawing/2014/main" id="{24C876E0-08F9-4456-AC8D-6B8F503FCEC5}"/>
              </a:ext>
            </a:extLst>
          </p:cNvPr>
          <p:cNvPicPr>
            <a:picLocks noChangeAspect="1"/>
          </p:cNvPicPr>
          <p:nvPr userDrawn="1"/>
        </p:nvPicPr>
        <p:blipFill>
          <a:blip r:embed="rId3"/>
          <a:stretch>
            <a:fillRect/>
          </a:stretch>
        </p:blipFill>
        <p:spPr>
          <a:xfrm>
            <a:off x="10428171" y="6280030"/>
            <a:ext cx="1371600" cy="328174"/>
          </a:xfrm>
          <a:prstGeom prst="rect">
            <a:avLst/>
          </a:prstGeom>
        </p:spPr>
      </p:pic>
    </p:spTree>
    <p:extLst>
      <p:ext uri="{BB962C8B-B14F-4D97-AF65-F5344CB8AC3E}">
        <p14:creationId xmlns:p14="http://schemas.microsoft.com/office/powerpoint/2010/main" val="1079818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2"/>
            <a:extLst>
              <a:ext uri="{FF2B5EF4-FFF2-40B4-BE49-F238E27FC236}">
                <a16:creationId xmlns:a16="http://schemas.microsoft.com/office/drawing/2014/main" id="{24C876E0-08F9-4456-AC8D-6B8F503FCEC5}"/>
              </a:ext>
            </a:extLst>
          </p:cNvPr>
          <p:cNvPicPr>
            <a:picLocks noChangeAspect="1"/>
          </p:cNvPicPr>
          <p:nvPr userDrawn="1"/>
        </p:nvPicPr>
        <p:blipFill>
          <a:blip r:embed="rId3"/>
          <a:stretch>
            <a:fillRect/>
          </a:stretch>
        </p:blipFill>
        <p:spPr>
          <a:xfrm>
            <a:off x="10428171" y="6280030"/>
            <a:ext cx="1371600" cy="328174"/>
          </a:xfrm>
          <a:prstGeom prst="rect">
            <a:avLst/>
          </a:prstGeom>
        </p:spPr>
      </p:pic>
    </p:spTree>
    <p:extLst>
      <p:ext uri="{BB962C8B-B14F-4D97-AF65-F5344CB8AC3E}">
        <p14:creationId xmlns:p14="http://schemas.microsoft.com/office/powerpoint/2010/main" val="143440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2"/>
            <a:extLst>
              <a:ext uri="{FF2B5EF4-FFF2-40B4-BE49-F238E27FC236}">
                <a16:creationId xmlns:a16="http://schemas.microsoft.com/office/drawing/2014/main" id="{24C876E0-08F9-4456-AC8D-6B8F503FCEC5}"/>
              </a:ext>
            </a:extLst>
          </p:cNvPr>
          <p:cNvPicPr>
            <a:picLocks noChangeAspect="1"/>
          </p:cNvPicPr>
          <p:nvPr userDrawn="1"/>
        </p:nvPicPr>
        <p:blipFill>
          <a:blip r:embed="rId3"/>
          <a:stretch>
            <a:fillRect/>
          </a:stretch>
        </p:blipFill>
        <p:spPr>
          <a:xfrm>
            <a:off x="10428171" y="6280030"/>
            <a:ext cx="1371600" cy="328174"/>
          </a:xfrm>
          <a:prstGeom prst="rect">
            <a:avLst/>
          </a:prstGeom>
        </p:spPr>
      </p:pic>
    </p:spTree>
    <p:extLst>
      <p:ext uri="{BB962C8B-B14F-4D97-AF65-F5344CB8AC3E}">
        <p14:creationId xmlns:p14="http://schemas.microsoft.com/office/powerpoint/2010/main" val="320678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hlinkClick r:id="rId2"/>
            <a:extLst>
              <a:ext uri="{FF2B5EF4-FFF2-40B4-BE49-F238E27FC236}">
                <a16:creationId xmlns:a16="http://schemas.microsoft.com/office/drawing/2014/main" id="{90F4FE98-784A-4FDD-BA19-637BCEFDAEAA}"/>
              </a:ext>
            </a:extLst>
          </p:cNvPr>
          <p:cNvPicPr>
            <a:picLocks noChangeAspect="1"/>
          </p:cNvPicPr>
          <p:nvPr userDrawn="1"/>
        </p:nvPicPr>
        <p:blipFill>
          <a:blip r:embed="rId3"/>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43318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hlinkClick r:id="rId2"/>
            <a:extLst>
              <a:ext uri="{FF2B5EF4-FFF2-40B4-BE49-F238E27FC236}">
                <a16:creationId xmlns:a16="http://schemas.microsoft.com/office/drawing/2014/main" id="{90F4FE98-784A-4FDD-BA19-637BCEFDAEAA}"/>
              </a:ext>
            </a:extLst>
          </p:cNvPr>
          <p:cNvPicPr>
            <a:picLocks noChangeAspect="1"/>
          </p:cNvPicPr>
          <p:nvPr userDrawn="1"/>
        </p:nvPicPr>
        <p:blipFill>
          <a:blip r:embed="rId3"/>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385296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4612" y="405114"/>
            <a:ext cx="10977612" cy="1141318"/>
          </a:xfrm>
        </p:spPr>
        <p:txBody>
          <a:bodyPr>
            <a:normAutofit/>
          </a:bodyPr>
          <a:lstStyle>
            <a:lvl1pPr>
              <a:defRPr sz="3200" b="0"/>
            </a:lvl1pPr>
          </a:lstStyle>
          <a:p>
            <a:r>
              <a:rPr lang="en-US"/>
              <a:t>CLICK TO EDIT MASTER TITLE STYLE</a:t>
            </a:r>
          </a:p>
        </p:txBody>
      </p:sp>
      <p:pic>
        <p:nvPicPr>
          <p:cNvPr id="3" name="Picture 2">
            <a:hlinkClick r:id="rId2"/>
            <a:extLst>
              <a:ext uri="{FF2B5EF4-FFF2-40B4-BE49-F238E27FC236}">
                <a16:creationId xmlns:a16="http://schemas.microsoft.com/office/drawing/2014/main" id="{C1A22853-8D24-4A9A-BDB3-41D8B12370AF}"/>
              </a:ext>
            </a:extLst>
          </p:cNvPr>
          <p:cNvPicPr>
            <a:picLocks noChangeAspect="1"/>
          </p:cNvPicPr>
          <p:nvPr userDrawn="1"/>
        </p:nvPicPr>
        <p:blipFill>
          <a:blip r:embed="rId3"/>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113028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B4B2D8-7370-46F5-A37C-A3D189E94890}"/>
              </a:ext>
            </a:extLst>
          </p:cNvPr>
          <p:cNvPicPr>
            <a:picLocks noChangeAspect="1"/>
          </p:cNvPicPr>
          <p:nvPr userDrawn="1"/>
        </p:nvPicPr>
        <p:blipFill rotWithShape="1">
          <a:blip r:embed="rId2"/>
          <a:srcRect l="25315"/>
          <a:stretch/>
        </p:blipFill>
        <p:spPr>
          <a:xfrm>
            <a:off x="-1" y="0"/>
            <a:ext cx="12543453"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543452"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3449579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Single w.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1689904"/>
            <a:ext cx="10966038" cy="3952203"/>
          </a:xfrm>
        </p:spPr>
        <p:txBody>
          <a:bodyPr>
            <a:normAutofit/>
          </a:bodyPr>
          <a:lstStyle>
            <a:lvl1pPr marL="0" indent="0">
              <a:lnSpc>
                <a:spcPts val="3200"/>
              </a:lnSpc>
              <a:spcBef>
                <a:spcPts val="0"/>
              </a:spcBef>
              <a:spcAft>
                <a:spcPts val="0"/>
              </a:spcAft>
              <a:buNone/>
              <a:defRPr sz="20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0" name="Title 1"/>
          <p:cNvSpPr>
            <a:spLocks noGrp="1"/>
          </p:cNvSpPr>
          <p:nvPr>
            <p:ph type="title" hasCustomPrompt="1"/>
          </p:nvPr>
        </p:nvSpPr>
        <p:spPr>
          <a:xfrm>
            <a:off x="364612" y="405114"/>
            <a:ext cx="10977612" cy="1141318"/>
          </a:xfrm>
        </p:spPr>
        <p:txBody>
          <a:bodyPr>
            <a:normAutofit/>
          </a:bodyPr>
          <a:lstStyle>
            <a:lvl1pPr>
              <a:defRPr sz="3200"/>
            </a:lvl1pPr>
          </a:lstStyle>
          <a:p>
            <a:r>
              <a:rPr lang="en-US"/>
              <a:t>CLICK TO EDIT MASTER TITLE STYLE</a:t>
            </a:r>
          </a:p>
        </p:txBody>
      </p:sp>
      <p:pic>
        <p:nvPicPr>
          <p:cNvPr id="7" name="Picture 6">
            <a:hlinkClick r:id="rId2"/>
            <a:extLst>
              <a:ext uri="{FF2B5EF4-FFF2-40B4-BE49-F238E27FC236}">
                <a16:creationId xmlns:a16="http://schemas.microsoft.com/office/drawing/2014/main" id="{DAD25463-43BB-4019-8D5A-52EE4DC5E95B}"/>
              </a:ext>
            </a:extLst>
          </p:cNvPr>
          <p:cNvPicPr>
            <a:picLocks noChangeAspect="1"/>
          </p:cNvPicPr>
          <p:nvPr userDrawn="1"/>
        </p:nvPicPr>
        <p:blipFill>
          <a:blip r:embed="rId3"/>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994862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 Single w.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1689904"/>
            <a:ext cx="8524927" cy="3952203"/>
          </a:xfrm>
        </p:spPr>
        <p:txBody>
          <a:bodyPr>
            <a:normAutofit/>
          </a:bodyPr>
          <a:lstStyle>
            <a:lvl1pPr marL="0" indent="0">
              <a:lnSpc>
                <a:spcPts val="3200"/>
              </a:lnSpc>
              <a:spcBef>
                <a:spcPts val="0"/>
              </a:spcBef>
              <a:spcAft>
                <a:spcPts val="0"/>
              </a:spcAft>
              <a:buNone/>
              <a:defRPr sz="20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0" name="Title 1"/>
          <p:cNvSpPr>
            <a:spLocks noGrp="1"/>
          </p:cNvSpPr>
          <p:nvPr>
            <p:ph type="title" hasCustomPrompt="1"/>
          </p:nvPr>
        </p:nvSpPr>
        <p:spPr>
          <a:xfrm>
            <a:off x="364612" y="405114"/>
            <a:ext cx="8536501" cy="1141318"/>
          </a:xfrm>
        </p:spPr>
        <p:txBody>
          <a:bodyPr>
            <a:normAutofit/>
          </a:bodyPr>
          <a:lstStyle>
            <a:lvl1pPr>
              <a:defRPr sz="3200"/>
            </a:lvl1pPr>
          </a:lstStyle>
          <a:p>
            <a:r>
              <a:rPr lang="en-US"/>
              <a:t>CLICK TO EDIT MASTER TITLE STYLE</a:t>
            </a:r>
          </a:p>
        </p:txBody>
      </p:sp>
      <p:sp>
        <p:nvSpPr>
          <p:cNvPr id="8" name="Rectangle 7">
            <a:extLst>
              <a:ext uri="{FF2B5EF4-FFF2-40B4-BE49-F238E27FC236}">
                <a16:creationId xmlns:a16="http://schemas.microsoft.com/office/drawing/2014/main" id="{B6FA305C-9328-4FB3-8272-21FB20C391D1}"/>
              </a:ext>
            </a:extLst>
          </p:cNvPr>
          <p:cNvSpPr/>
          <p:nvPr userDrawn="1"/>
        </p:nvSpPr>
        <p:spPr bwMode="auto">
          <a:xfrm>
            <a:off x="9376544" y="1460"/>
            <a:ext cx="2815456" cy="6855081"/>
          </a:xfrm>
          <a:prstGeom prst="rect">
            <a:avLst/>
          </a:prstGeom>
          <a:solidFill>
            <a:schemeClr val="tx2"/>
          </a:solidFill>
        </p:spPr>
        <p:txBody>
          <a:bodyPr wrap="square" lIns="0" tIns="89604" rIns="0" bIns="182776">
            <a:noAutofit/>
          </a:bodyPr>
          <a:lstStyle/>
          <a:p>
            <a:pPr algn="ctr" defTabSz="912686" fontAlgn="base">
              <a:spcBef>
                <a:spcPct val="0"/>
              </a:spcBef>
              <a:spcAft>
                <a:spcPct val="0"/>
              </a:spcAft>
              <a:defRPr/>
            </a:pPr>
            <a:endParaRPr lang="en-US" sz="2745" kern="0">
              <a:solidFill>
                <a:srgbClr val="00188F"/>
              </a:solidFill>
              <a:latin typeface="Segoe UI"/>
              <a:ea typeface="Segoe UI"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C79C61BB-3557-4F5D-9854-2C9CED875BAF}"/>
              </a:ext>
            </a:extLst>
          </p:cNvPr>
          <p:cNvSpPr/>
          <p:nvPr userDrawn="1"/>
        </p:nvSpPr>
        <p:spPr>
          <a:xfrm>
            <a:off x="9441312" y="1689903"/>
            <a:ext cx="2679891" cy="3952203"/>
          </a:xfrm>
          <a:prstGeom prst="rect">
            <a:avLst/>
          </a:prstGeom>
        </p:spPr>
        <p:txBody>
          <a:bodyPr wrap="square">
            <a:normAutofit/>
          </a:bodyPr>
          <a:lstStyle/>
          <a:p>
            <a:pPr algn="ctr" defTabSz="913698">
              <a:defRPr/>
            </a:pPr>
            <a:endParaRPr lang="en-US" sz="200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 name="Content Placeholder 2">
            <a:extLst>
              <a:ext uri="{FF2B5EF4-FFF2-40B4-BE49-F238E27FC236}">
                <a16:creationId xmlns:a16="http://schemas.microsoft.com/office/drawing/2014/main" id="{EF07AC3C-21C4-44FB-8B8E-63F0C302563D}"/>
              </a:ext>
            </a:extLst>
          </p:cNvPr>
          <p:cNvSpPr>
            <a:spLocks noGrp="1"/>
          </p:cNvSpPr>
          <p:nvPr>
            <p:ph idx="11"/>
          </p:nvPr>
        </p:nvSpPr>
        <p:spPr>
          <a:xfrm>
            <a:off x="9504907" y="1689902"/>
            <a:ext cx="2552700" cy="3952203"/>
          </a:xfrm>
        </p:spPr>
        <p:txBody>
          <a:bodyPr>
            <a:normAutofit/>
          </a:bodyPr>
          <a:lstStyle>
            <a:lvl1pPr marL="0" indent="0">
              <a:lnSpc>
                <a:spcPct val="100000"/>
              </a:lnSpc>
              <a:spcBef>
                <a:spcPts val="0"/>
              </a:spcBef>
              <a:spcAft>
                <a:spcPts val="0"/>
              </a:spcAft>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pic>
        <p:nvPicPr>
          <p:cNvPr id="14" name="Picture 13" descr="A picture containing clipart&#10;&#10;Description automatically generated">
            <a:hlinkClick r:id="rId2"/>
            <a:extLst>
              <a:ext uri="{FF2B5EF4-FFF2-40B4-BE49-F238E27FC236}">
                <a16:creationId xmlns:a16="http://schemas.microsoft.com/office/drawing/2014/main" id="{5A87D012-1409-4B6B-B8CE-54C3C531FDE8}"/>
              </a:ext>
            </a:extLst>
          </p:cNvPr>
          <p:cNvPicPr>
            <a:picLocks noChangeAspect="1"/>
          </p:cNvPicPr>
          <p:nvPr userDrawn="1"/>
        </p:nvPicPr>
        <p:blipFill>
          <a:blip r:embed="rId3"/>
          <a:stretch>
            <a:fillRect/>
          </a:stretch>
        </p:blipFill>
        <p:spPr>
          <a:xfrm>
            <a:off x="10095457" y="6280030"/>
            <a:ext cx="1371600" cy="328174"/>
          </a:xfrm>
          <a:prstGeom prst="rect">
            <a:avLst/>
          </a:prstGeom>
        </p:spPr>
      </p:pic>
    </p:spTree>
    <p:extLst>
      <p:ext uri="{BB962C8B-B14F-4D97-AF65-F5344CB8AC3E}">
        <p14:creationId xmlns:p14="http://schemas.microsoft.com/office/powerpoint/2010/main" val="4119158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Sub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2177143"/>
            <a:ext cx="10966038" cy="3464964"/>
          </a:xfrm>
        </p:spPr>
        <p:txBody>
          <a:bodyPr>
            <a:normAutofit/>
          </a:bodyPr>
          <a:lstStyle>
            <a:lvl1pPr marL="0" indent="0">
              <a:lnSpc>
                <a:spcPct val="100000"/>
              </a:lnSpc>
              <a:spcAft>
                <a:spcPts val="600"/>
              </a:spcAft>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0" name="Title 1"/>
          <p:cNvSpPr>
            <a:spLocks noGrp="1"/>
          </p:cNvSpPr>
          <p:nvPr>
            <p:ph type="title" hasCustomPrompt="1"/>
          </p:nvPr>
        </p:nvSpPr>
        <p:spPr>
          <a:xfrm>
            <a:off x="364612" y="405114"/>
            <a:ext cx="10977612" cy="618143"/>
          </a:xfrm>
        </p:spPr>
        <p:txBody>
          <a:bodyPr>
            <a:normAutofit/>
          </a:bodyPr>
          <a:lstStyle>
            <a:lvl1pPr>
              <a:defRPr sz="3200"/>
            </a:lvl1pPr>
          </a:lstStyle>
          <a:p>
            <a:r>
              <a:rPr lang="en-US"/>
              <a:t>CLICK TO EDIT MASTER TITLE STYLE</a:t>
            </a:r>
          </a:p>
        </p:txBody>
      </p:sp>
      <p:sp>
        <p:nvSpPr>
          <p:cNvPr id="4" name="Text Placeholder 3"/>
          <p:cNvSpPr>
            <a:spLocks noGrp="1"/>
          </p:cNvSpPr>
          <p:nvPr>
            <p:ph type="body" sz="quarter" idx="11" hasCustomPrompt="1"/>
          </p:nvPr>
        </p:nvSpPr>
        <p:spPr>
          <a:xfrm>
            <a:off x="364612" y="1149141"/>
            <a:ext cx="10977562" cy="474643"/>
          </a:xfrm>
        </p:spPr>
        <p:txBody>
          <a:bodyPr>
            <a:noAutofit/>
          </a:bodyPr>
          <a:lstStyle>
            <a:lvl1pPr marL="0" indent="0">
              <a:buNone/>
              <a:defRPr sz="22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pic>
        <p:nvPicPr>
          <p:cNvPr id="12" name="Picture 11">
            <a:hlinkClick r:id="rId2"/>
            <a:extLst>
              <a:ext uri="{FF2B5EF4-FFF2-40B4-BE49-F238E27FC236}">
                <a16:creationId xmlns:a16="http://schemas.microsoft.com/office/drawing/2014/main" id="{4FCF3319-7B33-42C0-8C7C-52AEBE9387BD}"/>
              </a:ext>
            </a:extLst>
          </p:cNvPr>
          <p:cNvPicPr>
            <a:picLocks noChangeAspect="1"/>
          </p:cNvPicPr>
          <p:nvPr userDrawn="1"/>
        </p:nvPicPr>
        <p:blipFill>
          <a:blip r:embed="rId3"/>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1978582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2162629"/>
            <a:ext cx="10966038" cy="3479478"/>
          </a:xfrm>
        </p:spPr>
        <p:txBody>
          <a:bodyPr numCol="2" spcCol="360000">
            <a:normAutofit/>
          </a:bodyPr>
          <a:lstStyle>
            <a:lvl1pPr marL="0" indent="0">
              <a:lnSpc>
                <a:spcPct val="100000"/>
              </a:lnSpc>
              <a:spcAft>
                <a:spcPts val="600"/>
              </a:spcAft>
              <a:buNone/>
              <a:defRPr sz="18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0" name="Title 1"/>
          <p:cNvSpPr>
            <a:spLocks noGrp="1"/>
          </p:cNvSpPr>
          <p:nvPr>
            <p:ph type="title" hasCustomPrompt="1"/>
          </p:nvPr>
        </p:nvSpPr>
        <p:spPr>
          <a:xfrm>
            <a:off x="364612" y="405114"/>
            <a:ext cx="10977612" cy="596372"/>
          </a:xfrm>
        </p:spPr>
        <p:txBody>
          <a:bodyPr>
            <a:normAutofit/>
          </a:bodyPr>
          <a:lstStyle>
            <a:lvl1pPr>
              <a:defRPr sz="3200" b="0"/>
            </a:lvl1pPr>
          </a:lstStyle>
          <a:p>
            <a:r>
              <a:rPr lang="en-US"/>
              <a:t>CLICK TO EDIT MASTER TITLE STYLE</a:t>
            </a:r>
          </a:p>
        </p:txBody>
      </p:sp>
      <p:sp>
        <p:nvSpPr>
          <p:cNvPr id="4" name="Text Placeholder 3"/>
          <p:cNvSpPr>
            <a:spLocks noGrp="1"/>
          </p:cNvSpPr>
          <p:nvPr>
            <p:ph type="body" sz="quarter" idx="11" hasCustomPrompt="1"/>
          </p:nvPr>
        </p:nvSpPr>
        <p:spPr>
          <a:xfrm>
            <a:off x="376238" y="1157306"/>
            <a:ext cx="10965986" cy="474643"/>
          </a:xfrm>
        </p:spPr>
        <p:txBody>
          <a:bodyPr>
            <a:noAutofit/>
          </a:bodyPr>
          <a:lstStyle>
            <a:lvl1pPr marL="0" indent="0">
              <a:buNone/>
              <a:defRPr sz="22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a:t>
            </a:r>
          </a:p>
        </p:txBody>
      </p:sp>
      <p:pic>
        <p:nvPicPr>
          <p:cNvPr id="11" name="Picture 10">
            <a:hlinkClick r:id="rId2"/>
            <a:extLst>
              <a:ext uri="{FF2B5EF4-FFF2-40B4-BE49-F238E27FC236}">
                <a16:creationId xmlns:a16="http://schemas.microsoft.com/office/drawing/2014/main" id="{BA2AE633-2BF6-40A4-A150-E5BB3E49B9DD}"/>
              </a:ext>
            </a:extLst>
          </p:cNvPr>
          <p:cNvPicPr>
            <a:picLocks noChangeAspect="1"/>
          </p:cNvPicPr>
          <p:nvPr userDrawn="1"/>
        </p:nvPicPr>
        <p:blipFill>
          <a:blip r:embed="rId3"/>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220938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Single w.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1686345"/>
            <a:ext cx="10966037" cy="3955762"/>
          </a:xfrm>
        </p:spPr>
        <p:txBody>
          <a:bodyPr/>
          <a:lstStyle>
            <a:lvl1pPr>
              <a:lnSpc>
                <a:spcPct val="100000"/>
              </a:lnSpc>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lnSpc>
                <a:spcPct val="100000"/>
              </a:lnSpc>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lnSpc>
                <a:spcPct val="100000"/>
              </a:lnSpc>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lnSpc>
                <a:spcPct val="100000"/>
              </a:lnSpc>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lnSpc>
                <a:spcPct val="100000"/>
              </a:lnSpc>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364612" y="405113"/>
            <a:ext cx="10977612" cy="1141319"/>
          </a:xfrm>
        </p:spPr>
        <p:txBody>
          <a:bodyPr>
            <a:normAutofit/>
          </a:bodyPr>
          <a:lstStyle>
            <a:lvl1pPr>
              <a:defRPr sz="3200" b="0"/>
            </a:lvl1pPr>
          </a:lstStyle>
          <a:p>
            <a:r>
              <a:rPr lang="en-US"/>
              <a:t>CLICK TO EDIT MASTER TITLE STYLE</a:t>
            </a:r>
          </a:p>
        </p:txBody>
      </p:sp>
      <p:pic>
        <p:nvPicPr>
          <p:cNvPr id="7" name="Picture 6">
            <a:hlinkClick r:id="rId2"/>
            <a:extLst>
              <a:ext uri="{FF2B5EF4-FFF2-40B4-BE49-F238E27FC236}">
                <a16:creationId xmlns:a16="http://schemas.microsoft.com/office/drawing/2014/main" id="{5183357E-DB5A-4837-B469-7C0FC941D9AF}"/>
              </a:ext>
            </a:extLst>
          </p:cNvPr>
          <p:cNvPicPr>
            <a:picLocks noChangeAspect="1"/>
          </p:cNvPicPr>
          <p:nvPr userDrawn="1"/>
        </p:nvPicPr>
        <p:blipFill>
          <a:blip r:embed="rId3"/>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127989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Two">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6187" y="1686345"/>
            <a:ext cx="5181600" cy="3955762"/>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686345"/>
            <a:ext cx="5181600" cy="3955762"/>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hasCustomPrompt="1"/>
          </p:nvPr>
        </p:nvSpPr>
        <p:spPr>
          <a:xfrm>
            <a:off x="364612" y="405114"/>
            <a:ext cx="10977612" cy="1141318"/>
          </a:xfrm>
        </p:spPr>
        <p:txBody>
          <a:bodyPr>
            <a:normAutofit/>
          </a:bodyPr>
          <a:lstStyle>
            <a:lvl1pPr>
              <a:defRPr sz="3200" b="0"/>
            </a:lvl1pPr>
          </a:lstStyle>
          <a:p>
            <a:r>
              <a:rPr lang="en-US"/>
              <a:t>CLICK TO EDIT MASTER TITLE STYLE</a:t>
            </a:r>
          </a:p>
        </p:txBody>
      </p:sp>
      <p:pic>
        <p:nvPicPr>
          <p:cNvPr id="8" name="Picture 7">
            <a:hlinkClick r:id="rId2"/>
            <a:extLst>
              <a:ext uri="{FF2B5EF4-FFF2-40B4-BE49-F238E27FC236}">
                <a16:creationId xmlns:a16="http://schemas.microsoft.com/office/drawing/2014/main" id="{2E355A59-3A21-4C8A-92D9-89E474D08634}"/>
              </a:ext>
            </a:extLst>
          </p:cNvPr>
          <p:cNvPicPr>
            <a:picLocks noChangeAspect="1"/>
          </p:cNvPicPr>
          <p:nvPr userDrawn="1"/>
        </p:nvPicPr>
        <p:blipFill>
          <a:blip r:embed="rId3"/>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575433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 Two">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096000" cy="6858000"/>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1063" y="1686345"/>
            <a:ext cx="5616298" cy="3955762"/>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hasCustomPrompt="1"/>
          </p:nvPr>
        </p:nvSpPr>
        <p:spPr>
          <a:xfrm>
            <a:off x="6371062" y="405114"/>
            <a:ext cx="5616299" cy="1141318"/>
          </a:xfrm>
        </p:spPr>
        <p:txBody>
          <a:bodyPr>
            <a:normAutofit/>
          </a:bodyPr>
          <a:lstStyle>
            <a:lvl1pPr>
              <a:defRPr sz="3200" b="0"/>
            </a:lvl1pPr>
          </a:lstStyle>
          <a:p>
            <a:r>
              <a:rPr lang="en-US"/>
              <a:t>CLICK TO EDIT MASTER TITLE STYLE</a:t>
            </a:r>
          </a:p>
        </p:txBody>
      </p:sp>
      <p:pic>
        <p:nvPicPr>
          <p:cNvPr id="8" name="Picture 7">
            <a:hlinkClick r:id="rId2"/>
            <a:extLst>
              <a:ext uri="{FF2B5EF4-FFF2-40B4-BE49-F238E27FC236}">
                <a16:creationId xmlns:a16="http://schemas.microsoft.com/office/drawing/2014/main" id="{9779831A-B64D-4F9D-B93E-3421B9C5942E}"/>
              </a:ext>
            </a:extLst>
          </p:cNvPr>
          <p:cNvPicPr>
            <a:picLocks noChangeAspect="1"/>
          </p:cNvPicPr>
          <p:nvPr userDrawn="1"/>
        </p:nvPicPr>
        <p:blipFill>
          <a:blip r:embed="rId3"/>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39105154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 Two">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0"/>
            <a:ext cx="6096000" cy="6858000"/>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76" y="1826258"/>
            <a:ext cx="5616298" cy="3955762"/>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hasCustomPrompt="1"/>
          </p:nvPr>
        </p:nvSpPr>
        <p:spPr>
          <a:xfrm>
            <a:off x="232475" y="545027"/>
            <a:ext cx="5616299" cy="1141318"/>
          </a:xfrm>
        </p:spPr>
        <p:txBody>
          <a:bodyPr>
            <a:normAutofit/>
          </a:bodyPr>
          <a:lstStyle>
            <a:lvl1pPr>
              <a:defRPr sz="3200" b="0"/>
            </a:lvl1pPr>
          </a:lstStyle>
          <a:p>
            <a:r>
              <a:rPr lang="en-US"/>
              <a:t>CLICK TO EDIT MASTER TITLE STYLE</a:t>
            </a:r>
          </a:p>
        </p:txBody>
      </p:sp>
      <p:pic>
        <p:nvPicPr>
          <p:cNvPr id="8" name="Picture 7">
            <a:hlinkClick r:id="rId2"/>
            <a:extLst>
              <a:ext uri="{FF2B5EF4-FFF2-40B4-BE49-F238E27FC236}">
                <a16:creationId xmlns:a16="http://schemas.microsoft.com/office/drawing/2014/main" id="{8504C87D-B25E-4532-9FA8-820540F964FE}"/>
              </a:ext>
            </a:extLst>
          </p:cNvPr>
          <p:cNvPicPr>
            <a:picLocks noChangeAspect="1"/>
          </p:cNvPicPr>
          <p:nvPr userDrawn="1"/>
        </p:nvPicPr>
        <p:blipFill>
          <a:blip r:embed="rId3"/>
          <a:stretch>
            <a:fillRect/>
          </a:stretch>
        </p:blipFill>
        <p:spPr>
          <a:xfrm>
            <a:off x="4600787" y="6280030"/>
            <a:ext cx="1371600" cy="328174"/>
          </a:xfrm>
          <a:prstGeom prst="rect">
            <a:avLst/>
          </a:prstGeom>
        </p:spPr>
      </p:pic>
    </p:spTree>
    <p:extLst>
      <p:ext uri="{BB962C8B-B14F-4D97-AF65-F5344CB8AC3E}">
        <p14:creationId xmlns:p14="http://schemas.microsoft.com/office/powerpoint/2010/main" val="3845122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  Char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364612" y="405114"/>
            <a:ext cx="10977612" cy="1141318"/>
          </a:xfrm>
        </p:spPr>
        <p:txBody>
          <a:bodyPr>
            <a:normAutofit/>
          </a:bodyPr>
          <a:lstStyle>
            <a:lvl1pPr>
              <a:defRPr sz="3200" b="0"/>
            </a:lvl1pPr>
          </a:lstStyle>
          <a:p>
            <a:r>
              <a:rPr lang="en-US"/>
              <a:t>CLICK TO EDIT MASTER TITLE STYLE</a:t>
            </a:r>
          </a:p>
        </p:txBody>
      </p:sp>
      <p:graphicFrame>
        <p:nvGraphicFramePr>
          <p:cNvPr id="2" name="Chart 1"/>
          <p:cNvGraphicFramePr/>
          <p:nvPr userDrawn="1">
            <p:extLst>
              <p:ext uri="{D42A27DB-BD31-4B8C-83A1-F6EECF244321}">
                <p14:modId xmlns:p14="http://schemas.microsoft.com/office/powerpoint/2010/main" val="2011992871"/>
              </p:ext>
            </p:extLst>
          </p:nvPr>
        </p:nvGraphicFramePr>
        <p:xfrm>
          <a:off x="1672886" y="1546432"/>
          <a:ext cx="8755904" cy="4264720"/>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a:hlinkClick r:id="rId3"/>
            <a:extLst>
              <a:ext uri="{FF2B5EF4-FFF2-40B4-BE49-F238E27FC236}">
                <a16:creationId xmlns:a16="http://schemas.microsoft.com/office/drawing/2014/main" id="{FAF4EC6A-2EF0-4433-822D-5E129DC9FD7A}"/>
              </a:ext>
            </a:extLst>
          </p:cNvPr>
          <p:cNvPicPr>
            <a:picLocks noChangeAspect="1"/>
          </p:cNvPicPr>
          <p:nvPr userDrawn="1"/>
        </p:nvPicPr>
        <p:blipFill>
          <a:blip r:embed="rId4"/>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2042412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tro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2303177"/>
            <a:ext cx="10035942" cy="2112746"/>
          </a:xfrm>
        </p:spPr>
        <p:txBody>
          <a:bodyPr anchor="ctr">
            <a:normAutofit/>
          </a:bodyPr>
          <a:lstStyle>
            <a:lvl1pPr algn="ctr">
              <a:defRPr sz="3800" b="0">
                <a:solidFill>
                  <a:schemeClr val="bg1"/>
                </a:solidFill>
              </a:defRPr>
            </a:lvl1pPr>
          </a:lstStyle>
          <a:p>
            <a:r>
              <a:rPr lang="en-US"/>
              <a:t>CLICK TO EDIT MASTER TITLE STYLE</a:t>
            </a:r>
          </a:p>
        </p:txBody>
      </p:sp>
      <p:pic>
        <p:nvPicPr>
          <p:cNvPr id="7" name="Picture 6" descr="A picture containing clipart&#10;&#10;Description automatically generated">
            <a:hlinkClick r:id="rId2"/>
            <a:extLst>
              <a:ext uri="{FF2B5EF4-FFF2-40B4-BE49-F238E27FC236}">
                <a16:creationId xmlns:a16="http://schemas.microsoft.com/office/drawing/2014/main" id="{A7FCD6B7-9B72-412E-88BB-1F10A8EC0C9C}"/>
              </a:ext>
            </a:extLst>
          </p:cNvPr>
          <p:cNvPicPr>
            <a:picLocks noChangeAspect="1"/>
          </p:cNvPicPr>
          <p:nvPr userDrawn="1"/>
        </p:nvPicPr>
        <p:blipFill>
          <a:blip r:embed="rId3"/>
          <a:stretch>
            <a:fillRect/>
          </a:stretch>
        </p:blipFill>
        <p:spPr>
          <a:xfrm>
            <a:off x="10428171" y="6280030"/>
            <a:ext cx="1371600" cy="328174"/>
          </a:xfrm>
          <a:prstGeom prst="rect">
            <a:avLst/>
          </a:prstGeom>
        </p:spPr>
      </p:pic>
      <p:pic>
        <p:nvPicPr>
          <p:cNvPr id="5" name="Picture 2" descr="Image result for microsoft logo png white">
            <a:extLst>
              <a:ext uri="{FF2B5EF4-FFF2-40B4-BE49-F238E27FC236}">
                <a16:creationId xmlns:a16="http://schemas.microsoft.com/office/drawing/2014/main" id="{F177BCB1-4FF5-4C13-89C3-C6C08FFF5F0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6966" y="6139289"/>
            <a:ext cx="1655064" cy="608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24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bg>
      <p:bgPr>
        <a:solidFill>
          <a:schemeClr val="tx2"/>
        </a:solidFill>
        <a:effectLst/>
      </p:bgPr>
    </p:bg>
    <p:spTree>
      <p:nvGrpSpPr>
        <p:cNvPr id="1" name=""/>
        <p:cNvGrpSpPr/>
        <p:nvPr/>
      </p:nvGrpSpPr>
      <p:grpSpPr>
        <a:xfrm>
          <a:off x="0" y="0"/>
          <a:ext cx="0" cy="0"/>
          <a:chOff x="0" y="0"/>
          <a:chExt cx="0" cy="0"/>
        </a:xfrm>
      </p:grpSpPr>
      <p:pic>
        <p:nvPicPr>
          <p:cNvPr id="7" name="Picture 6" descr="A large city&#10;&#10;Description automatically generated">
            <a:extLst>
              <a:ext uri="{FF2B5EF4-FFF2-40B4-BE49-F238E27FC236}">
                <a16:creationId xmlns:a16="http://schemas.microsoft.com/office/drawing/2014/main" id="{251EAADF-7FD5-4660-AFA5-1B66C346D274}"/>
              </a:ext>
            </a:extLst>
          </p:cNvPr>
          <p:cNvPicPr>
            <a:picLocks noChangeAspect="1"/>
          </p:cNvPicPr>
          <p:nvPr userDrawn="1"/>
        </p:nvPicPr>
        <p:blipFill rotWithShape="1">
          <a:blip r:embed="rId2"/>
          <a:srcRect t="9770" b="585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Titillium Web" panose="00000500000000000000" pitchFamily="2"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379101" y="222263"/>
            <a:ext cx="1828800" cy="437564"/>
          </a:xfrm>
          <a:prstGeom prst="rect">
            <a:avLst/>
          </a:prstGeom>
        </p:spPr>
      </p:pic>
    </p:spTree>
    <p:extLst>
      <p:ext uri="{BB962C8B-B14F-4D97-AF65-F5344CB8AC3E}">
        <p14:creationId xmlns:p14="http://schemas.microsoft.com/office/powerpoint/2010/main" val="2191031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7_Title slide">
    <p:bg>
      <p:bgPr>
        <a:solidFill>
          <a:srgbClr val="FFFFFF"/>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38B5D1B8-B631-4AAC-9E12-B84621458B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398151" y="1187211"/>
            <a:ext cx="4940216" cy="2387600"/>
          </a:xfrm>
        </p:spPr>
        <p:txBody>
          <a:bodyPr anchor="b">
            <a:normAutofit/>
          </a:bodyPr>
          <a:lstStyle>
            <a:lvl1pPr algn="l">
              <a:defRPr sz="3800" b="0">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6398151" y="3676159"/>
            <a:ext cx="4940216" cy="1655762"/>
          </a:xfrm>
        </p:spPr>
        <p:txBody>
          <a:bodyPr>
            <a:normAutofit/>
          </a:bodyPr>
          <a:lstStyle>
            <a:lvl1pPr marL="0" indent="0" algn="l">
              <a:buNone/>
              <a:defRPr sz="2200">
                <a:solidFill>
                  <a:schemeClr val="tx2"/>
                </a:solidFill>
                <a:latin typeface="Titillium Web" panose="00000500000000000000" pitchFamily="2"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F618A704-84CF-446B-8747-A37777CBC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13" name="Picture 12">
            <a:hlinkClick r:id="rId4"/>
            <a:extLst>
              <a:ext uri="{FF2B5EF4-FFF2-40B4-BE49-F238E27FC236}">
                <a16:creationId xmlns:a16="http://schemas.microsoft.com/office/drawing/2014/main" id="{127C3C6F-A52E-4EE6-9021-2CCC2CCF16E3}"/>
              </a:ext>
            </a:extLst>
          </p:cNvPr>
          <p:cNvPicPr>
            <a:picLocks noChangeAspect="1"/>
          </p:cNvPicPr>
          <p:nvPr userDrawn="1"/>
        </p:nvPicPr>
        <p:blipFill>
          <a:blip r:embed="rId5"/>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1897985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B4B2D8-7370-46F5-A37C-A3D189E94890}"/>
              </a:ext>
            </a:extLst>
          </p:cNvPr>
          <p:cNvPicPr>
            <a:picLocks noChangeAspect="1"/>
          </p:cNvPicPr>
          <p:nvPr userDrawn="1"/>
        </p:nvPicPr>
        <p:blipFill rotWithShape="1">
          <a:blip r:embed="rId2"/>
          <a:srcRect l="25315"/>
          <a:stretch/>
        </p:blipFill>
        <p:spPr>
          <a:xfrm>
            <a:off x="-1" y="0"/>
            <a:ext cx="12543453"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543452"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4146728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6_Title slide">
    <p:bg>
      <p:bgPr>
        <a:solidFill>
          <a:schemeClr val="tx2"/>
        </a:solidFill>
        <a:effectLst/>
      </p:bgPr>
    </p:bg>
    <p:spTree>
      <p:nvGrpSpPr>
        <p:cNvPr id="1" name=""/>
        <p:cNvGrpSpPr/>
        <p:nvPr/>
      </p:nvGrpSpPr>
      <p:grpSpPr>
        <a:xfrm>
          <a:off x="0" y="0"/>
          <a:ext cx="0" cy="0"/>
          <a:chOff x="0" y="0"/>
          <a:chExt cx="0" cy="0"/>
        </a:xfrm>
      </p:grpSpPr>
      <p:pic>
        <p:nvPicPr>
          <p:cNvPr id="7" name="Picture 6" descr="A large city&#10;&#10;Description automatically generated">
            <a:extLst>
              <a:ext uri="{FF2B5EF4-FFF2-40B4-BE49-F238E27FC236}">
                <a16:creationId xmlns:a16="http://schemas.microsoft.com/office/drawing/2014/main" id="{251EAADF-7FD5-4660-AFA5-1B66C346D274}"/>
              </a:ext>
            </a:extLst>
          </p:cNvPr>
          <p:cNvPicPr>
            <a:picLocks noChangeAspect="1"/>
          </p:cNvPicPr>
          <p:nvPr userDrawn="1"/>
        </p:nvPicPr>
        <p:blipFill rotWithShape="1">
          <a:blip r:embed="rId2"/>
          <a:srcRect t="9770" b="585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Titillium Web" panose="00000500000000000000" pitchFamily="2"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2056635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tx2"/>
        </a:solidFill>
        <a:effectLst/>
      </p:bgPr>
    </p:bg>
    <p:spTree>
      <p:nvGrpSpPr>
        <p:cNvPr id="1" name=""/>
        <p:cNvGrpSpPr/>
        <p:nvPr/>
      </p:nvGrpSpPr>
      <p:grpSpPr>
        <a:xfrm>
          <a:off x="0" y="0"/>
          <a:ext cx="0" cy="0"/>
          <a:chOff x="0" y="0"/>
          <a:chExt cx="0" cy="0"/>
        </a:xfrm>
      </p:grpSpPr>
      <p:pic>
        <p:nvPicPr>
          <p:cNvPr id="5" name="Picture 4" descr="A person in a suit standing in front of a building&#10;&#10;Description automatically generated">
            <a:extLst>
              <a:ext uri="{FF2B5EF4-FFF2-40B4-BE49-F238E27FC236}">
                <a16:creationId xmlns:a16="http://schemas.microsoft.com/office/drawing/2014/main" id="{E2D44052-B25B-41CA-8ED4-32DB7ED01A90}"/>
              </a:ext>
            </a:extLst>
          </p:cNvPr>
          <p:cNvPicPr>
            <a:picLocks noChangeAspect="1"/>
          </p:cNvPicPr>
          <p:nvPr userDrawn="1"/>
        </p:nvPicPr>
        <p:blipFill>
          <a:blip r:embed="rId2"/>
          <a:stretch>
            <a:fillRect/>
          </a:stretch>
        </p:blipFill>
        <p:spPr>
          <a:xfrm>
            <a:off x="0" y="-446162"/>
            <a:ext cx="13187266" cy="879151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277224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6_Title slide">
    <p:bg>
      <p:bgPr>
        <a:solidFill>
          <a:schemeClr val="tx2"/>
        </a:solidFill>
        <a:effectLst/>
      </p:bgPr>
    </p:bg>
    <p:spTree>
      <p:nvGrpSpPr>
        <p:cNvPr id="1" name=""/>
        <p:cNvGrpSpPr/>
        <p:nvPr/>
      </p:nvGrpSpPr>
      <p:grpSpPr>
        <a:xfrm>
          <a:off x="0" y="0"/>
          <a:ext cx="0" cy="0"/>
          <a:chOff x="0" y="0"/>
          <a:chExt cx="0" cy="0"/>
        </a:xfrm>
      </p:grpSpPr>
      <p:pic>
        <p:nvPicPr>
          <p:cNvPr id="5" name="Picture 4" descr="A building with a metal fence&#10;&#10;Description automatically generated">
            <a:extLst>
              <a:ext uri="{FF2B5EF4-FFF2-40B4-BE49-F238E27FC236}">
                <a16:creationId xmlns:a16="http://schemas.microsoft.com/office/drawing/2014/main" id="{A1F75434-4FDA-4B53-B0B9-CF7943398A9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1412467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5_Title slide">
    <p:bg>
      <p:bgPr>
        <a:solidFill>
          <a:schemeClr val="tx2"/>
        </a:solidFill>
        <a:effectLst/>
      </p:bgPr>
    </p:bg>
    <p:spTree>
      <p:nvGrpSpPr>
        <p:cNvPr id="1" name=""/>
        <p:cNvGrpSpPr/>
        <p:nvPr/>
      </p:nvGrpSpPr>
      <p:grpSpPr>
        <a:xfrm>
          <a:off x="0" y="0"/>
          <a:ext cx="0" cy="0"/>
          <a:chOff x="0" y="0"/>
          <a:chExt cx="0" cy="0"/>
        </a:xfrm>
      </p:grpSpPr>
      <p:pic>
        <p:nvPicPr>
          <p:cNvPr id="5" name="Picture 4" descr="A large ship in the background&#10;&#10;Description automatically generated">
            <a:extLst>
              <a:ext uri="{FF2B5EF4-FFF2-40B4-BE49-F238E27FC236}">
                <a16:creationId xmlns:a16="http://schemas.microsoft.com/office/drawing/2014/main" id="{BC2DCE58-9D54-46C1-87A5-9627EB1AE7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2198762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4_Title slide">
    <p:bg>
      <p:bgPr>
        <a:solidFill>
          <a:schemeClr val="tx2"/>
        </a:solidFill>
        <a:effectLst/>
      </p:bgPr>
    </p:bg>
    <p:spTree>
      <p:nvGrpSpPr>
        <p:cNvPr id="1" name=""/>
        <p:cNvGrpSpPr/>
        <p:nvPr/>
      </p:nvGrpSpPr>
      <p:grpSpPr>
        <a:xfrm>
          <a:off x="0" y="0"/>
          <a:ext cx="0" cy="0"/>
          <a:chOff x="0" y="0"/>
          <a:chExt cx="0" cy="0"/>
        </a:xfrm>
      </p:grpSpPr>
      <p:pic>
        <p:nvPicPr>
          <p:cNvPr id="5" name="Picture 4" descr="A person wearing a yellow hat&#10;&#10;Description automatically generated">
            <a:extLst>
              <a:ext uri="{FF2B5EF4-FFF2-40B4-BE49-F238E27FC236}">
                <a16:creationId xmlns:a16="http://schemas.microsoft.com/office/drawing/2014/main" id="{9E467917-6908-4F37-B489-787BE4633AA5}"/>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3921381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chemeClr val="tx2"/>
        </a:solidFill>
        <a:effectLst/>
      </p:bgPr>
    </p:bg>
    <p:spTree>
      <p:nvGrpSpPr>
        <p:cNvPr id="1" name=""/>
        <p:cNvGrpSpPr/>
        <p:nvPr/>
      </p:nvGrpSpPr>
      <p:grpSpPr>
        <a:xfrm>
          <a:off x="0" y="0"/>
          <a:ext cx="0" cy="0"/>
          <a:chOff x="0" y="0"/>
          <a:chExt cx="0" cy="0"/>
        </a:xfrm>
      </p:grpSpPr>
      <p:pic>
        <p:nvPicPr>
          <p:cNvPr id="7" name="Picture 6" descr="A group of people standing in a room&#10;&#10;Description automatically generated">
            <a:extLst>
              <a:ext uri="{FF2B5EF4-FFF2-40B4-BE49-F238E27FC236}">
                <a16:creationId xmlns:a16="http://schemas.microsoft.com/office/drawing/2014/main" id="{6E9D2F41-113C-47E2-A496-766D3B86D7F0}"/>
              </a:ext>
            </a:extLst>
          </p:cNvPr>
          <p:cNvPicPr>
            <a:picLocks noChangeAspect="1"/>
          </p:cNvPicPr>
          <p:nvPr userDrawn="1"/>
        </p:nvPicPr>
        <p:blipFill>
          <a:blip r:embed="rId2"/>
          <a:stretch>
            <a:fillRect/>
          </a:stretch>
        </p:blipFill>
        <p:spPr>
          <a:xfrm>
            <a:off x="0" y="-637490"/>
            <a:ext cx="12192000" cy="813298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1584223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9_Title slide">
    <p:bg>
      <p:bgPr>
        <a:solidFill>
          <a:schemeClr val="tx2"/>
        </a:solidFill>
        <a:effectLst/>
      </p:bgPr>
    </p:bg>
    <p:spTree>
      <p:nvGrpSpPr>
        <p:cNvPr id="1" name=""/>
        <p:cNvGrpSpPr/>
        <p:nvPr/>
      </p:nvGrpSpPr>
      <p:grpSpPr>
        <a:xfrm>
          <a:off x="0" y="0"/>
          <a:ext cx="0" cy="0"/>
          <a:chOff x="0" y="0"/>
          <a:chExt cx="0" cy="0"/>
        </a:xfrm>
      </p:grpSpPr>
      <p:pic>
        <p:nvPicPr>
          <p:cNvPr id="5" name="Picture 4" descr="A person sitting in a chair in front of a window&#10;&#10;Description automatically generated">
            <a:extLst>
              <a:ext uri="{FF2B5EF4-FFF2-40B4-BE49-F238E27FC236}">
                <a16:creationId xmlns:a16="http://schemas.microsoft.com/office/drawing/2014/main" id="{168295FD-108D-41EB-BCDE-67F973E304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2572073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0_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person, outdoor, sport, badminton&#10;&#10;Description automatically generated">
            <a:extLst>
              <a:ext uri="{FF2B5EF4-FFF2-40B4-BE49-F238E27FC236}">
                <a16:creationId xmlns:a16="http://schemas.microsoft.com/office/drawing/2014/main" id="{246C1A0F-6490-45DF-93A6-145B4E8A012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35662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tx2"/>
        </a:solidFill>
        <a:effectLst/>
      </p:bgPr>
    </p:bg>
    <p:spTree>
      <p:nvGrpSpPr>
        <p:cNvPr id="1" name=""/>
        <p:cNvGrpSpPr/>
        <p:nvPr/>
      </p:nvGrpSpPr>
      <p:grpSpPr>
        <a:xfrm>
          <a:off x="0" y="0"/>
          <a:ext cx="0" cy="0"/>
          <a:chOff x="0" y="0"/>
          <a:chExt cx="0" cy="0"/>
        </a:xfrm>
      </p:grpSpPr>
      <p:pic>
        <p:nvPicPr>
          <p:cNvPr id="5" name="Picture 4" descr="A person in a suit standing in front of a building&#10;&#10;Description automatically generated">
            <a:extLst>
              <a:ext uri="{FF2B5EF4-FFF2-40B4-BE49-F238E27FC236}">
                <a16:creationId xmlns:a16="http://schemas.microsoft.com/office/drawing/2014/main" id="{E2D44052-B25B-41CA-8ED4-32DB7ED01A90}"/>
              </a:ext>
            </a:extLst>
          </p:cNvPr>
          <p:cNvPicPr>
            <a:picLocks noChangeAspect="1"/>
          </p:cNvPicPr>
          <p:nvPr userDrawn="1"/>
        </p:nvPicPr>
        <p:blipFill>
          <a:blip r:embed="rId2"/>
          <a:stretch>
            <a:fillRect/>
          </a:stretch>
        </p:blipFill>
        <p:spPr>
          <a:xfrm>
            <a:off x="0" y="-446162"/>
            <a:ext cx="13187266" cy="879151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35177165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1_Title slide">
    <p:bg>
      <p:bgPr>
        <a:solidFill>
          <a:schemeClr val="tx2"/>
        </a:solidFill>
        <a:effectLst/>
      </p:bgPr>
    </p:bg>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AB514173-5166-43DB-9BBB-01FE7794C535}"/>
              </a:ext>
            </a:extLst>
          </p:cNvPr>
          <p:cNvPicPr>
            <a:picLocks noChangeAspect="1"/>
          </p:cNvPicPr>
          <p:nvPr userDrawn="1"/>
        </p:nvPicPr>
        <p:blipFill>
          <a:blip r:embed="rId2"/>
          <a:stretch>
            <a:fillRect/>
          </a:stretch>
        </p:blipFill>
        <p:spPr>
          <a:xfrm>
            <a:off x="0" y="-857"/>
            <a:ext cx="12192000" cy="6859714"/>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16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3191719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2_Title slide">
    <p:bg>
      <p:bgPr>
        <a:solidFill>
          <a:schemeClr val="tx2"/>
        </a:solidFill>
        <a:effectLst/>
      </p:bgPr>
    </p:bg>
    <p:spTree>
      <p:nvGrpSpPr>
        <p:cNvPr id="1" name=""/>
        <p:cNvGrpSpPr/>
        <p:nvPr/>
      </p:nvGrpSpPr>
      <p:grpSpPr>
        <a:xfrm>
          <a:off x="0" y="0"/>
          <a:ext cx="0" cy="0"/>
          <a:chOff x="0" y="0"/>
          <a:chExt cx="0" cy="0"/>
        </a:xfrm>
      </p:grpSpPr>
      <p:pic>
        <p:nvPicPr>
          <p:cNvPr id="5" name="Picture 4" descr="A person sitting in a room&#10;&#10;Description automatically generated">
            <a:extLst>
              <a:ext uri="{FF2B5EF4-FFF2-40B4-BE49-F238E27FC236}">
                <a16:creationId xmlns:a16="http://schemas.microsoft.com/office/drawing/2014/main" id="{E26626B0-211E-42CE-9D73-EE73DC60EB0B}"/>
              </a:ext>
            </a:extLst>
          </p:cNvPr>
          <p:cNvPicPr>
            <a:picLocks noChangeAspect="1"/>
          </p:cNvPicPr>
          <p:nvPr userDrawn="1"/>
        </p:nvPicPr>
        <p:blipFill>
          <a:blip r:embed="rId2"/>
          <a:stretch>
            <a:fillRect/>
          </a:stretch>
        </p:blipFill>
        <p:spPr>
          <a:xfrm>
            <a:off x="0" y="0"/>
            <a:ext cx="13155282"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2254336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3_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man, person&#10;&#10;Description automatically generated">
            <a:extLst>
              <a:ext uri="{FF2B5EF4-FFF2-40B4-BE49-F238E27FC236}">
                <a16:creationId xmlns:a16="http://schemas.microsoft.com/office/drawing/2014/main" id="{AB160575-F609-4F4A-A8BE-6D6307DA59F6}"/>
              </a:ext>
            </a:extLst>
          </p:cNvPr>
          <p:cNvPicPr>
            <a:picLocks noChangeAspect="1"/>
          </p:cNvPicPr>
          <p:nvPr userDrawn="1"/>
        </p:nvPicPr>
        <p:blipFill>
          <a:blip r:embed="rId2"/>
          <a:stretch>
            <a:fillRect/>
          </a:stretch>
        </p:blipFill>
        <p:spPr>
          <a:xfrm>
            <a:off x="0" y="-6350"/>
            <a:ext cx="12192000" cy="68707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18892521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6966" y="6139289"/>
            <a:ext cx="1655064" cy="6087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10428171" y="6280030"/>
            <a:ext cx="1371600" cy="328174"/>
          </a:xfrm>
          <a:prstGeom prst="rect">
            <a:avLst/>
          </a:prstGeom>
        </p:spPr>
      </p:pic>
    </p:spTree>
    <p:extLst>
      <p:ext uri="{BB962C8B-B14F-4D97-AF65-F5344CB8AC3E}">
        <p14:creationId xmlns:p14="http://schemas.microsoft.com/office/powerpoint/2010/main" val="1201929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6966" y="6139289"/>
            <a:ext cx="1655064" cy="6087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10428171" y="6280030"/>
            <a:ext cx="1371600" cy="328174"/>
          </a:xfrm>
          <a:prstGeom prst="rect">
            <a:avLst/>
          </a:prstGeom>
        </p:spPr>
      </p:pic>
    </p:spTree>
    <p:extLst>
      <p:ext uri="{BB962C8B-B14F-4D97-AF65-F5344CB8AC3E}">
        <p14:creationId xmlns:p14="http://schemas.microsoft.com/office/powerpoint/2010/main" val="4162209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6966" y="6139289"/>
            <a:ext cx="1655064" cy="6087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10428171" y="6280030"/>
            <a:ext cx="1371600" cy="328174"/>
          </a:xfrm>
          <a:prstGeom prst="rect">
            <a:avLst/>
          </a:prstGeom>
        </p:spPr>
      </p:pic>
    </p:spTree>
    <p:extLst>
      <p:ext uri="{BB962C8B-B14F-4D97-AF65-F5344CB8AC3E}">
        <p14:creationId xmlns:p14="http://schemas.microsoft.com/office/powerpoint/2010/main" val="1836075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C8F7AAC2-73FA-4919-B797-C7C72D1850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7" name="Picture 6">
            <a:hlinkClick r:id="rId3"/>
            <a:extLst>
              <a:ext uri="{FF2B5EF4-FFF2-40B4-BE49-F238E27FC236}">
                <a16:creationId xmlns:a16="http://schemas.microsoft.com/office/drawing/2014/main" id="{90F4FE98-784A-4FDD-BA19-637BCEFDAEAA}"/>
              </a:ext>
            </a:extLst>
          </p:cNvPr>
          <p:cNvPicPr>
            <a:picLocks noChangeAspect="1"/>
          </p:cNvPicPr>
          <p:nvPr userDrawn="1"/>
        </p:nvPicPr>
        <p:blipFill>
          <a:blip r:embed="rId4"/>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4140023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879288"/>
            <a:ext cx="10035942" cy="2387600"/>
          </a:xfrm>
        </p:spPr>
        <p:txBody>
          <a:bodyPr anchor="b">
            <a:normAutofit/>
          </a:bodyPr>
          <a:lstStyle>
            <a:lvl1pPr algn="ctr">
              <a:defRPr sz="3800" b="0">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1078029" y="3358963"/>
            <a:ext cx="10035942" cy="1655762"/>
          </a:xfrm>
        </p:spPr>
        <p:txBody>
          <a:bodyPr>
            <a:normAutofit/>
          </a:bodyPr>
          <a:lstStyle>
            <a:lvl1pPr marL="0" indent="0" algn="ctr">
              <a:buNone/>
              <a:defRPr sz="2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C8F7AAC2-73FA-4919-B797-C7C72D1850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7" name="Picture 6">
            <a:hlinkClick r:id="rId3"/>
            <a:extLst>
              <a:ext uri="{FF2B5EF4-FFF2-40B4-BE49-F238E27FC236}">
                <a16:creationId xmlns:a16="http://schemas.microsoft.com/office/drawing/2014/main" id="{90F4FE98-784A-4FDD-BA19-637BCEFDAEAA}"/>
              </a:ext>
            </a:extLst>
          </p:cNvPr>
          <p:cNvPicPr>
            <a:picLocks noChangeAspect="1"/>
          </p:cNvPicPr>
          <p:nvPr userDrawn="1"/>
        </p:nvPicPr>
        <p:blipFill>
          <a:blip r:embed="rId4"/>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32998311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64612" y="405114"/>
            <a:ext cx="10977612" cy="1141318"/>
          </a:xfrm>
        </p:spPr>
        <p:txBody>
          <a:bodyPr>
            <a:normAutofit/>
          </a:bodyPr>
          <a:lstStyle>
            <a:lvl1pPr>
              <a:defRPr sz="3200" b="0"/>
            </a:lvl1pPr>
          </a:lstStyle>
          <a:p>
            <a:r>
              <a:rPr lang="en-US"/>
              <a:t>CLICK TO EDIT MASTER TITLE STYLE</a:t>
            </a:r>
          </a:p>
        </p:txBody>
      </p:sp>
    </p:spTree>
    <p:extLst>
      <p:ext uri="{BB962C8B-B14F-4D97-AF65-F5344CB8AC3E}">
        <p14:creationId xmlns:p14="http://schemas.microsoft.com/office/powerpoint/2010/main" val="2447800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Single w.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1689904"/>
            <a:ext cx="10966038" cy="3952203"/>
          </a:xfrm>
        </p:spPr>
        <p:txBody>
          <a:bodyPr>
            <a:normAutofit/>
          </a:bodyPr>
          <a:lstStyle>
            <a:lvl1pPr marL="0" indent="0">
              <a:lnSpc>
                <a:spcPts val="3200"/>
              </a:lnSpc>
              <a:spcBef>
                <a:spcPts val="0"/>
              </a:spcBef>
              <a:spcAft>
                <a:spcPts val="0"/>
              </a:spcAft>
              <a:buNone/>
              <a:defRPr sz="20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0" name="Title 1"/>
          <p:cNvSpPr>
            <a:spLocks noGrp="1"/>
          </p:cNvSpPr>
          <p:nvPr>
            <p:ph type="title" hasCustomPrompt="1"/>
          </p:nvPr>
        </p:nvSpPr>
        <p:spPr>
          <a:xfrm>
            <a:off x="364612" y="405114"/>
            <a:ext cx="10977612" cy="1141318"/>
          </a:xfrm>
        </p:spPr>
        <p:txBody>
          <a:bodyPr>
            <a:normAutofit/>
          </a:bodyPr>
          <a:lstStyle>
            <a:lvl1pPr>
              <a:defRPr sz="3200"/>
            </a:lvl1pPr>
          </a:lstStyle>
          <a:p>
            <a:r>
              <a:rPr lang="en-US"/>
              <a:t>CLICK TO EDIT MASTER TITLE STYLE</a:t>
            </a:r>
          </a:p>
        </p:txBody>
      </p:sp>
      <p:pic>
        <p:nvPicPr>
          <p:cNvPr id="9" name="Picture 8">
            <a:extLst>
              <a:ext uri="{FF2B5EF4-FFF2-40B4-BE49-F238E27FC236}">
                <a16:creationId xmlns:a16="http://schemas.microsoft.com/office/drawing/2014/main" id="{14F242C8-B41B-4731-AF36-DD8A193422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7" name="Picture 6">
            <a:hlinkClick r:id="rId3"/>
            <a:extLst>
              <a:ext uri="{FF2B5EF4-FFF2-40B4-BE49-F238E27FC236}">
                <a16:creationId xmlns:a16="http://schemas.microsoft.com/office/drawing/2014/main" id="{DAD25463-43BB-4019-8D5A-52EE4DC5E95B}"/>
              </a:ext>
            </a:extLst>
          </p:cNvPr>
          <p:cNvPicPr>
            <a:picLocks noChangeAspect="1"/>
          </p:cNvPicPr>
          <p:nvPr userDrawn="1"/>
        </p:nvPicPr>
        <p:blipFill>
          <a:blip r:embed="rId4"/>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1654446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6_Title slide">
    <p:bg>
      <p:bgPr>
        <a:solidFill>
          <a:schemeClr val="tx2"/>
        </a:solidFill>
        <a:effectLst/>
      </p:bgPr>
    </p:bg>
    <p:spTree>
      <p:nvGrpSpPr>
        <p:cNvPr id="1" name=""/>
        <p:cNvGrpSpPr/>
        <p:nvPr/>
      </p:nvGrpSpPr>
      <p:grpSpPr>
        <a:xfrm>
          <a:off x="0" y="0"/>
          <a:ext cx="0" cy="0"/>
          <a:chOff x="0" y="0"/>
          <a:chExt cx="0" cy="0"/>
        </a:xfrm>
      </p:grpSpPr>
      <p:pic>
        <p:nvPicPr>
          <p:cNvPr id="5" name="Picture 4" descr="A building with a metal fence&#10;&#10;Description automatically generated">
            <a:extLst>
              <a:ext uri="{FF2B5EF4-FFF2-40B4-BE49-F238E27FC236}">
                <a16:creationId xmlns:a16="http://schemas.microsoft.com/office/drawing/2014/main" id="{A1F75434-4FDA-4B53-B0B9-CF7943398A9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2" descr="Image result for microsoft logo png white">
            <a:extLst>
              <a:ext uri="{FF2B5EF4-FFF2-40B4-BE49-F238E27FC236}">
                <a16:creationId xmlns:a16="http://schemas.microsoft.com/office/drawing/2014/main" id="{DBFE2BB0-E340-49ED-97E9-C4A7B34BA1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0953" y="6139289"/>
            <a:ext cx="1828800" cy="6727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clipart&#10;&#10;Description automatically generated">
            <a:hlinkClick r:id="rId4"/>
            <a:extLst>
              <a:ext uri="{FF2B5EF4-FFF2-40B4-BE49-F238E27FC236}">
                <a16:creationId xmlns:a16="http://schemas.microsoft.com/office/drawing/2014/main" id="{24C876E0-08F9-4456-AC8D-6B8F503FCEC5}"/>
              </a:ext>
            </a:extLst>
          </p:cNvPr>
          <p:cNvPicPr>
            <a:picLocks noChangeAspect="1"/>
          </p:cNvPicPr>
          <p:nvPr userDrawn="1"/>
        </p:nvPicPr>
        <p:blipFill>
          <a:blip r:embed="rId5"/>
          <a:stretch>
            <a:fillRect/>
          </a:stretch>
        </p:blipFill>
        <p:spPr>
          <a:xfrm>
            <a:off x="379101" y="222263"/>
            <a:ext cx="1828800" cy="437564"/>
          </a:xfrm>
          <a:prstGeom prst="rect">
            <a:avLst/>
          </a:prstGeom>
        </p:spPr>
      </p:pic>
    </p:spTree>
    <p:extLst>
      <p:ext uri="{BB962C8B-B14F-4D97-AF65-F5344CB8AC3E}">
        <p14:creationId xmlns:p14="http://schemas.microsoft.com/office/powerpoint/2010/main" val="76622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 Single w.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1689904"/>
            <a:ext cx="8524927" cy="3952203"/>
          </a:xfrm>
        </p:spPr>
        <p:txBody>
          <a:bodyPr>
            <a:normAutofit/>
          </a:bodyPr>
          <a:lstStyle>
            <a:lvl1pPr marL="0" indent="0">
              <a:lnSpc>
                <a:spcPts val="3200"/>
              </a:lnSpc>
              <a:spcBef>
                <a:spcPts val="0"/>
              </a:spcBef>
              <a:spcAft>
                <a:spcPts val="0"/>
              </a:spcAft>
              <a:buNone/>
              <a:defRPr sz="20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0" name="Title 1"/>
          <p:cNvSpPr>
            <a:spLocks noGrp="1"/>
          </p:cNvSpPr>
          <p:nvPr>
            <p:ph type="title" hasCustomPrompt="1"/>
          </p:nvPr>
        </p:nvSpPr>
        <p:spPr>
          <a:xfrm>
            <a:off x="364612" y="405114"/>
            <a:ext cx="8536501" cy="1141318"/>
          </a:xfrm>
        </p:spPr>
        <p:txBody>
          <a:bodyPr>
            <a:normAutofit/>
          </a:bodyPr>
          <a:lstStyle>
            <a:lvl1pPr>
              <a:defRPr sz="3200"/>
            </a:lvl1pPr>
          </a:lstStyle>
          <a:p>
            <a:r>
              <a:rPr lang="en-US"/>
              <a:t>CLICK TO EDIT MASTER TITLE STYLE</a:t>
            </a:r>
          </a:p>
        </p:txBody>
      </p:sp>
      <p:sp>
        <p:nvSpPr>
          <p:cNvPr id="8" name="Rectangle 7">
            <a:extLst>
              <a:ext uri="{FF2B5EF4-FFF2-40B4-BE49-F238E27FC236}">
                <a16:creationId xmlns:a16="http://schemas.microsoft.com/office/drawing/2014/main" id="{B6FA305C-9328-4FB3-8272-21FB20C391D1}"/>
              </a:ext>
            </a:extLst>
          </p:cNvPr>
          <p:cNvSpPr/>
          <p:nvPr userDrawn="1"/>
        </p:nvSpPr>
        <p:spPr bwMode="auto">
          <a:xfrm>
            <a:off x="9376544" y="1460"/>
            <a:ext cx="2815456" cy="6855081"/>
          </a:xfrm>
          <a:prstGeom prst="rect">
            <a:avLst/>
          </a:prstGeom>
          <a:solidFill>
            <a:schemeClr val="tx2"/>
          </a:solidFill>
        </p:spPr>
        <p:txBody>
          <a:bodyPr wrap="square" lIns="0" tIns="89604" rIns="0" bIns="182776">
            <a:noAutofit/>
          </a:bodyPr>
          <a:lstStyle/>
          <a:p>
            <a:pPr algn="ctr" defTabSz="912686" fontAlgn="base">
              <a:spcBef>
                <a:spcPct val="0"/>
              </a:spcBef>
              <a:spcAft>
                <a:spcPct val="0"/>
              </a:spcAft>
              <a:defRPr/>
            </a:pPr>
            <a:endParaRPr lang="en-US" sz="2745" kern="0">
              <a:solidFill>
                <a:srgbClr val="00188F"/>
              </a:solidFill>
              <a:latin typeface="Segoe UI"/>
              <a:ea typeface="Segoe UI"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C79C61BB-3557-4F5D-9854-2C9CED875BAF}"/>
              </a:ext>
            </a:extLst>
          </p:cNvPr>
          <p:cNvSpPr/>
          <p:nvPr userDrawn="1"/>
        </p:nvSpPr>
        <p:spPr>
          <a:xfrm>
            <a:off x="9441312" y="1689903"/>
            <a:ext cx="2679891" cy="3952203"/>
          </a:xfrm>
          <a:prstGeom prst="rect">
            <a:avLst/>
          </a:prstGeom>
        </p:spPr>
        <p:txBody>
          <a:bodyPr wrap="square">
            <a:normAutofit/>
          </a:bodyPr>
          <a:lstStyle/>
          <a:p>
            <a:pPr algn="ctr" defTabSz="913698">
              <a:defRPr/>
            </a:pPr>
            <a:endParaRPr lang="en-US" sz="2000">
              <a:solidFill>
                <a:schemeClr val="bg1"/>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3" name="Content Placeholder 2">
            <a:extLst>
              <a:ext uri="{FF2B5EF4-FFF2-40B4-BE49-F238E27FC236}">
                <a16:creationId xmlns:a16="http://schemas.microsoft.com/office/drawing/2014/main" id="{EF07AC3C-21C4-44FB-8B8E-63F0C302563D}"/>
              </a:ext>
            </a:extLst>
          </p:cNvPr>
          <p:cNvSpPr>
            <a:spLocks noGrp="1"/>
          </p:cNvSpPr>
          <p:nvPr>
            <p:ph idx="11"/>
          </p:nvPr>
        </p:nvSpPr>
        <p:spPr>
          <a:xfrm>
            <a:off x="9504907" y="1689902"/>
            <a:ext cx="2552700" cy="3952203"/>
          </a:xfrm>
        </p:spPr>
        <p:txBody>
          <a:bodyPr>
            <a:normAutofit/>
          </a:bodyPr>
          <a:lstStyle>
            <a:lvl1pPr marL="0" indent="0">
              <a:lnSpc>
                <a:spcPct val="100000"/>
              </a:lnSpc>
              <a:spcBef>
                <a:spcPts val="0"/>
              </a:spcBef>
              <a:spcAft>
                <a:spcPts val="0"/>
              </a:spcAft>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pic>
        <p:nvPicPr>
          <p:cNvPr id="15" name="Picture 14">
            <a:extLst>
              <a:ext uri="{FF2B5EF4-FFF2-40B4-BE49-F238E27FC236}">
                <a16:creationId xmlns:a16="http://schemas.microsoft.com/office/drawing/2014/main" id="{DFFACB2D-B26F-41E0-978A-414CB7786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14" name="Picture 13" descr="A picture containing clipart&#10;&#10;Description automatically generated">
            <a:hlinkClick r:id="rId3"/>
            <a:extLst>
              <a:ext uri="{FF2B5EF4-FFF2-40B4-BE49-F238E27FC236}">
                <a16:creationId xmlns:a16="http://schemas.microsoft.com/office/drawing/2014/main" id="{5A87D012-1409-4B6B-B8CE-54C3C531FDE8}"/>
              </a:ext>
            </a:extLst>
          </p:cNvPr>
          <p:cNvPicPr>
            <a:picLocks noChangeAspect="1"/>
          </p:cNvPicPr>
          <p:nvPr userDrawn="1"/>
        </p:nvPicPr>
        <p:blipFill>
          <a:blip r:embed="rId4"/>
          <a:stretch>
            <a:fillRect/>
          </a:stretch>
        </p:blipFill>
        <p:spPr>
          <a:xfrm>
            <a:off x="10095457" y="6280030"/>
            <a:ext cx="1371600" cy="328174"/>
          </a:xfrm>
          <a:prstGeom prst="rect">
            <a:avLst/>
          </a:prstGeom>
        </p:spPr>
      </p:pic>
    </p:spTree>
    <p:extLst>
      <p:ext uri="{BB962C8B-B14F-4D97-AF65-F5344CB8AC3E}">
        <p14:creationId xmlns:p14="http://schemas.microsoft.com/office/powerpoint/2010/main" val="2555369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Sub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2177143"/>
            <a:ext cx="10966038" cy="3464964"/>
          </a:xfrm>
        </p:spPr>
        <p:txBody>
          <a:bodyPr>
            <a:normAutofit/>
          </a:bodyPr>
          <a:lstStyle>
            <a:lvl1pPr marL="0" indent="0">
              <a:lnSpc>
                <a:spcPct val="100000"/>
              </a:lnSpc>
              <a:spcAft>
                <a:spcPts val="600"/>
              </a:spcAft>
              <a:buNone/>
              <a:defRPr sz="16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0" name="Title 1"/>
          <p:cNvSpPr>
            <a:spLocks noGrp="1"/>
          </p:cNvSpPr>
          <p:nvPr>
            <p:ph type="title" hasCustomPrompt="1"/>
          </p:nvPr>
        </p:nvSpPr>
        <p:spPr>
          <a:xfrm>
            <a:off x="364612" y="405114"/>
            <a:ext cx="10977612" cy="618143"/>
          </a:xfrm>
        </p:spPr>
        <p:txBody>
          <a:bodyPr>
            <a:normAutofit/>
          </a:bodyPr>
          <a:lstStyle>
            <a:lvl1pPr>
              <a:defRPr sz="3200"/>
            </a:lvl1pPr>
          </a:lstStyle>
          <a:p>
            <a:r>
              <a:rPr lang="en-US"/>
              <a:t>CLICK TO EDIT MASTER TITLE STYLE</a:t>
            </a:r>
          </a:p>
        </p:txBody>
      </p:sp>
      <p:sp>
        <p:nvSpPr>
          <p:cNvPr id="4" name="Text Placeholder 3"/>
          <p:cNvSpPr>
            <a:spLocks noGrp="1"/>
          </p:cNvSpPr>
          <p:nvPr>
            <p:ph type="body" sz="quarter" idx="11" hasCustomPrompt="1"/>
          </p:nvPr>
        </p:nvSpPr>
        <p:spPr>
          <a:xfrm>
            <a:off x="364612" y="1149141"/>
            <a:ext cx="10977562" cy="474643"/>
          </a:xfrm>
        </p:spPr>
        <p:txBody>
          <a:bodyPr>
            <a:noAutofit/>
          </a:bodyPr>
          <a:lstStyle>
            <a:lvl1pPr marL="0" indent="0">
              <a:buNone/>
              <a:defRPr sz="22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pic>
        <p:nvPicPr>
          <p:cNvPr id="11" name="Picture 10">
            <a:extLst>
              <a:ext uri="{FF2B5EF4-FFF2-40B4-BE49-F238E27FC236}">
                <a16:creationId xmlns:a16="http://schemas.microsoft.com/office/drawing/2014/main" id="{6262C84F-22CB-45D7-9CFF-99B60644C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12" name="Picture 11">
            <a:hlinkClick r:id="rId3"/>
            <a:extLst>
              <a:ext uri="{FF2B5EF4-FFF2-40B4-BE49-F238E27FC236}">
                <a16:creationId xmlns:a16="http://schemas.microsoft.com/office/drawing/2014/main" id="{4FCF3319-7B33-42C0-8C7C-52AEBE9387BD}"/>
              </a:ext>
            </a:extLst>
          </p:cNvPr>
          <p:cNvPicPr>
            <a:picLocks noChangeAspect="1"/>
          </p:cNvPicPr>
          <p:nvPr userDrawn="1"/>
        </p:nvPicPr>
        <p:blipFill>
          <a:blip r:embed="rId4"/>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1143234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2162629"/>
            <a:ext cx="10966038" cy="3479478"/>
          </a:xfrm>
        </p:spPr>
        <p:txBody>
          <a:bodyPr numCol="2" spcCol="360000">
            <a:normAutofit/>
          </a:bodyPr>
          <a:lstStyle>
            <a:lvl1pPr marL="0" indent="0">
              <a:lnSpc>
                <a:spcPct val="100000"/>
              </a:lnSpc>
              <a:spcAft>
                <a:spcPts val="600"/>
              </a:spcAft>
              <a:buNone/>
              <a:defRPr sz="18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10" name="Title 1"/>
          <p:cNvSpPr>
            <a:spLocks noGrp="1"/>
          </p:cNvSpPr>
          <p:nvPr>
            <p:ph type="title" hasCustomPrompt="1"/>
          </p:nvPr>
        </p:nvSpPr>
        <p:spPr>
          <a:xfrm>
            <a:off x="364612" y="405114"/>
            <a:ext cx="10977612" cy="596372"/>
          </a:xfrm>
        </p:spPr>
        <p:txBody>
          <a:bodyPr>
            <a:normAutofit/>
          </a:bodyPr>
          <a:lstStyle>
            <a:lvl1pPr>
              <a:defRPr sz="3200" b="0"/>
            </a:lvl1pPr>
          </a:lstStyle>
          <a:p>
            <a:r>
              <a:rPr lang="en-US"/>
              <a:t>CLICK TO EDIT MASTER TITLE STYLE</a:t>
            </a:r>
          </a:p>
        </p:txBody>
      </p:sp>
      <p:sp>
        <p:nvSpPr>
          <p:cNvPr id="4" name="Text Placeholder 3"/>
          <p:cNvSpPr>
            <a:spLocks noGrp="1"/>
          </p:cNvSpPr>
          <p:nvPr>
            <p:ph type="body" sz="quarter" idx="11" hasCustomPrompt="1"/>
          </p:nvPr>
        </p:nvSpPr>
        <p:spPr>
          <a:xfrm>
            <a:off x="376238" y="1157306"/>
            <a:ext cx="10965986" cy="474643"/>
          </a:xfrm>
        </p:spPr>
        <p:txBody>
          <a:bodyPr>
            <a:noAutofit/>
          </a:bodyPr>
          <a:lstStyle>
            <a:lvl1pPr marL="0" indent="0">
              <a:buNone/>
              <a:defRPr sz="22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a:t>
            </a:r>
          </a:p>
        </p:txBody>
      </p:sp>
      <p:pic>
        <p:nvPicPr>
          <p:cNvPr id="9" name="Picture 8">
            <a:extLst>
              <a:ext uri="{FF2B5EF4-FFF2-40B4-BE49-F238E27FC236}">
                <a16:creationId xmlns:a16="http://schemas.microsoft.com/office/drawing/2014/main" id="{87C5C23A-FB10-4F9A-AD08-09730F82A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11" name="Picture 10">
            <a:hlinkClick r:id="rId3"/>
            <a:extLst>
              <a:ext uri="{FF2B5EF4-FFF2-40B4-BE49-F238E27FC236}">
                <a16:creationId xmlns:a16="http://schemas.microsoft.com/office/drawing/2014/main" id="{BA2AE633-2BF6-40A4-A150-E5BB3E49B9DD}"/>
              </a:ext>
            </a:extLst>
          </p:cNvPr>
          <p:cNvPicPr>
            <a:picLocks noChangeAspect="1"/>
          </p:cNvPicPr>
          <p:nvPr userDrawn="1"/>
        </p:nvPicPr>
        <p:blipFill>
          <a:blip r:embed="rId4"/>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2368027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Single w.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86" y="1686345"/>
            <a:ext cx="10966037" cy="3955762"/>
          </a:xfrm>
        </p:spPr>
        <p:txBody>
          <a:bodyPr/>
          <a:lstStyle>
            <a:lvl1pPr>
              <a:lnSpc>
                <a:spcPct val="100000"/>
              </a:lnSpc>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lnSpc>
                <a:spcPct val="100000"/>
              </a:lnSpc>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lnSpc>
                <a:spcPct val="100000"/>
              </a:lnSpc>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lnSpc>
                <a:spcPct val="100000"/>
              </a:lnSpc>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lnSpc>
                <a:spcPct val="100000"/>
              </a:lnSpc>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364612" y="405113"/>
            <a:ext cx="10977612" cy="1141319"/>
          </a:xfrm>
        </p:spPr>
        <p:txBody>
          <a:bodyPr>
            <a:normAutofit/>
          </a:bodyPr>
          <a:lstStyle>
            <a:lvl1pPr>
              <a:defRPr sz="3200" b="0"/>
            </a:lvl1pPr>
          </a:lstStyle>
          <a:p>
            <a:r>
              <a:rPr lang="en-US"/>
              <a:t>CLICK TO EDIT MASTER TITLE STYLE</a:t>
            </a:r>
          </a:p>
        </p:txBody>
      </p:sp>
      <p:pic>
        <p:nvPicPr>
          <p:cNvPr id="9" name="Picture 8">
            <a:extLst>
              <a:ext uri="{FF2B5EF4-FFF2-40B4-BE49-F238E27FC236}">
                <a16:creationId xmlns:a16="http://schemas.microsoft.com/office/drawing/2014/main" id="{5D37C800-463A-4BBD-A32F-17B05FD16E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7" name="Picture 6">
            <a:hlinkClick r:id="rId3"/>
            <a:extLst>
              <a:ext uri="{FF2B5EF4-FFF2-40B4-BE49-F238E27FC236}">
                <a16:creationId xmlns:a16="http://schemas.microsoft.com/office/drawing/2014/main" id="{5183357E-DB5A-4837-B469-7C0FC941D9AF}"/>
              </a:ext>
            </a:extLst>
          </p:cNvPr>
          <p:cNvPicPr>
            <a:picLocks noChangeAspect="1"/>
          </p:cNvPicPr>
          <p:nvPr userDrawn="1"/>
        </p:nvPicPr>
        <p:blipFill>
          <a:blip r:embed="rId4"/>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2273344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Two">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6187" y="1686345"/>
            <a:ext cx="5181600" cy="3955762"/>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686345"/>
            <a:ext cx="5181600" cy="3955762"/>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hasCustomPrompt="1"/>
          </p:nvPr>
        </p:nvSpPr>
        <p:spPr>
          <a:xfrm>
            <a:off x="364612" y="405114"/>
            <a:ext cx="10977612" cy="1141318"/>
          </a:xfrm>
        </p:spPr>
        <p:txBody>
          <a:bodyPr>
            <a:normAutofit/>
          </a:bodyPr>
          <a:lstStyle>
            <a:lvl1pPr>
              <a:defRPr sz="3200" b="0"/>
            </a:lvl1pPr>
          </a:lstStyle>
          <a:p>
            <a:r>
              <a:rPr lang="en-US"/>
              <a:t>CLICK TO EDIT MASTER TITLE STYLE</a:t>
            </a:r>
          </a:p>
        </p:txBody>
      </p:sp>
    </p:spTree>
    <p:extLst>
      <p:ext uri="{BB962C8B-B14F-4D97-AF65-F5344CB8AC3E}">
        <p14:creationId xmlns:p14="http://schemas.microsoft.com/office/powerpoint/2010/main" val="1875300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 Two">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6096000" cy="6858000"/>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1063" y="1686345"/>
            <a:ext cx="5616298" cy="3955762"/>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hasCustomPrompt="1"/>
          </p:nvPr>
        </p:nvSpPr>
        <p:spPr>
          <a:xfrm>
            <a:off x="6371062" y="405114"/>
            <a:ext cx="5616299" cy="1141318"/>
          </a:xfrm>
        </p:spPr>
        <p:txBody>
          <a:bodyPr>
            <a:normAutofit/>
          </a:bodyPr>
          <a:lstStyle>
            <a:lvl1pPr>
              <a:defRPr sz="3200" b="0"/>
            </a:lvl1pPr>
          </a:lstStyle>
          <a:p>
            <a:r>
              <a:rPr lang="en-US"/>
              <a:t>CLICK TO EDIT MASTER TITLE STYLE</a:t>
            </a:r>
          </a:p>
        </p:txBody>
      </p:sp>
    </p:spTree>
    <p:extLst>
      <p:ext uri="{BB962C8B-B14F-4D97-AF65-F5344CB8AC3E}">
        <p14:creationId xmlns:p14="http://schemas.microsoft.com/office/powerpoint/2010/main" val="3504808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ontent - Two">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0"/>
            <a:ext cx="6096000" cy="6858000"/>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76" y="1826258"/>
            <a:ext cx="5616298" cy="3955762"/>
          </a:xfrm>
        </p:spPr>
        <p:txBody>
          <a:bodyPr/>
          <a:lstStyle>
            <a:lvl1pPr>
              <a:defRPr b="0" i="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2pPr>
            <a:lvl3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3pPr>
            <a:lvl4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4pPr>
            <a:lvl5pPr>
              <a:defRPr>
                <a:solidFill>
                  <a:schemeClr val="accent2"/>
                </a:solidFill>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hasCustomPrompt="1"/>
          </p:nvPr>
        </p:nvSpPr>
        <p:spPr>
          <a:xfrm>
            <a:off x="232475" y="545027"/>
            <a:ext cx="5616299" cy="1141318"/>
          </a:xfrm>
        </p:spPr>
        <p:txBody>
          <a:bodyPr>
            <a:normAutofit/>
          </a:bodyPr>
          <a:lstStyle>
            <a:lvl1pPr>
              <a:defRPr sz="3200" b="0"/>
            </a:lvl1pPr>
          </a:lstStyle>
          <a:p>
            <a:r>
              <a:rPr lang="en-US"/>
              <a:t>CLICK TO EDIT MASTER TITLE STYLE</a:t>
            </a:r>
          </a:p>
        </p:txBody>
      </p:sp>
      <p:pic>
        <p:nvPicPr>
          <p:cNvPr id="10" name="Picture 9">
            <a:extLst>
              <a:ext uri="{FF2B5EF4-FFF2-40B4-BE49-F238E27FC236}">
                <a16:creationId xmlns:a16="http://schemas.microsoft.com/office/drawing/2014/main" id="{6AA0F894-8B39-4E4A-B890-00C751836C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8" name="Picture 7">
            <a:hlinkClick r:id="rId3"/>
            <a:extLst>
              <a:ext uri="{FF2B5EF4-FFF2-40B4-BE49-F238E27FC236}">
                <a16:creationId xmlns:a16="http://schemas.microsoft.com/office/drawing/2014/main" id="{8504C87D-B25E-4532-9FA8-820540F964FE}"/>
              </a:ext>
            </a:extLst>
          </p:cNvPr>
          <p:cNvPicPr>
            <a:picLocks noChangeAspect="1"/>
          </p:cNvPicPr>
          <p:nvPr userDrawn="1"/>
        </p:nvPicPr>
        <p:blipFill>
          <a:blip r:embed="rId4"/>
          <a:stretch>
            <a:fillRect/>
          </a:stretch>
        </p:blipFill>
        <p:spPr>
          <a:xfrm>
            <a:off x="4600787" y="6280030"/>
            <a:ext cx="1371600" cy="328174"/>
          </a:xfrm>
          <a:prstGeom prst="rect">
            <a:avLst/>
          </a:prstGeom>
        </p:spPr>
      </p:pic>
    </p:spTree>
    <p:extLst>
      <p:ext uri="{BB962C8B-B14F-4D97-AF65-F5344CB8AC3E}">
        <p14:creationId xmlns:p14="http://schemas.microsoft.com/office/powerpoint/2010/main" val="4036904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  Char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364612" y="405114"/>
            <a:ext cx="10977612" cy="1141318"/>
          </a:xfrm>
        </p:spPr>
        <p:txBody>
          <a:bodyPr>
            <a:normAutofit/>
          </a:bodyPr>
          <a:lstStyle>
            <a:lvl1pPr>
              <a:defRPr sz="3200" b="0"/>
            </a:lvl1pPr>
          </a:lstStyle>
          <a:p>
            <a:r>
              <a:rPr lang="en-US"/>
              <a:t>CLICK TO EDIT MASTER TITLE STYLE</a:t>
            </a:r>
          </a:p>
        </p:txBody>
      </p:sp>
      <p:graphicFrame>
        <p:nvGraphicFramePr>
          <p:cNvPr id="2" name="Chart 1"/>
          <p:cNvGraphicFramePr/>
          <p:nvPr userDrawn="1">
            <p:extLst>
              <p:ext uri="{D42A27DB-BD31-4B8C-83A1-F6EECF244321}">
                <p14:modId xmlns:p14="http://schemas.microsoft.com/office/powerpoint/2010/main" val="2011992871"/>
              </p:ext>
            </p:extLst>
          </p:nvPr>
        </p:nvGraphicFramePr>
        <p:xfrm>
          <a:off x="1672886" y="1546432"/>
          <a:ext cx="8755904" cy="4264720"/>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4EE82569-254E-4675-9214-CC64DD7C25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966" y="6140149"/>
            <a:ext cx="1652703" cy="607936"/>
          </a:xfrm>
          <a:prstGeom prst="rect">
            <a:avLst/>
          </a:prstGeom>
        </p:spPr>
      </p:pic>
      <p:pic>
        <p:nvPicPr>
          <p:cNvPr id="11" name="Picture 10">
            <a:hlinkClick r:id="rId4"/>
            <a:extLst>
              <a:ext uri="{FF2B5EF4-FFF2-40B4-BE49-F238E27FC236}">
                <a16:creationId xmlns:a16="http://schemas.microsoft.com/office/drawing/2014/main" id="{FAF4EC6A-2EF0-4433-822D-5E129DC9FD7A}"/>
              </a:ext>
            </a:extLst>
          </p:cNvPr>
          <p:cNvPicPr>
            <a:picLocks noChangeAspect="1"/>
          </p:cNvPicPr>
          <p:nvPr userDrawn="1"/>
        </p:nvPicPr>
        <p:blipFill>
          <a:blip r:embed="rId5"/>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4196522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utro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78029" y="2303177"/>
            <a:ext cx="10035942" cy="2112746"/>
          </a:xfrm>
        </p:spPr>
        <p:txBody>
          <a:bodyPr anchor="ctr">
            <a:normAutofit/>
          </a:bodyPr>
          <a:lstStyle>
            <a:lvl1pPr algn="ctr">
              <a:defRPr sz="3800" b="0">
                <a:solidFill>
                  <a:schemeClr val="bg1"/>
                </a:solidFill>
              </a:defRPr>
            </a:lvl1pPr>
          </a:lstStyle>
          <a:p>
            <a:r>
              <a:rPr lang="en-US"/>
              <a:t>CLICK TO EDIT MASTER TITLE STYLE</a:t>
            </a:r>
          </a:p>
        </p:txBody>
      </p:sp>
      <p:pic>
        <p:nvPicPr>
          <p:cNvPr id="7" name="Picture 6" descr="A picture containing clipart&#10;&#10;Description automatically generated">
            <a:hlinkClick r:id="rId2"/>
            <a:extLst>
              <a:ext uri="{FF2B5EF4-FFF2-40B4-BE49-F238E27FC236}">
                <a16:creationId xmlns:a16="http://schemas.microsoft.com/office/drawing/2014/main" id="{A7FCD6B7-9B72-412E-88BB-1F10A8EC0C9C}"/>
              </a:ext>
            </a:extLst>
          </p:cNvPr>
          <p:cNvPicPr>
            <a:picLocks noChangeAspect="1"/>
          </p:cNvPicPr>
          <p:nvPr userDrawn="1"/>
        </p:nvPicPr>
        <p:blipFill>
          <a:blip r:embed="rId3"/>
          <a:stretch>
            <a:fillRect/>
          </a:stretch>
        </p:blipFill>
        <p:spPr>
          <a:xfrm>
            <a:off x="10428171" y="6280030"/>
            <a:ext cx="1371600" cy="328174"/>
          </a:xfrm>
          <a:prstGeom prst="rect">
            <a:avLst/>
          </a:prstGeom>
        </p:spPr>
      </p:pic>
      <p:pic>
        <p:nvPicPr>
          <p:cNvPr id="5" name="Picture 2" descr="Image result for microsoft logo png white">
            <a:extLst>
              <a:ext uri="{FF2B5EF4-FFF2-40B4-BE49-F238E27FC236}">
                <a16:creationId xmlns:a16="http://schemas.microsoft.com/office/drawing/2014/main" id="{F177BCB1-4FF5-4C13-89C3-C6C08FFF5F0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6966" y="6139289"/>
            <a:ext cx="1655064" cy="608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1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5_Title slide">
    <p:bg>
      <p:bgPr>
        <a:solidFill>
          <a:schemeClr val="tx2"/>
        </a:solidFill>
        <a:effectLst/>
      </p:bgPr>
    </p:bg>
    <p:spTree>
      <p:nvGrpSpPr>
        <p:cNvPr id="1" name=""/>
        <p:cNvGrpSpPr/>
        <p:nvPr/>
      </p:nvGrpSpPr>
      <p:grpSpPr>
        <a:xfrm>
          <a:off x="0" y="0"/>
          <a:ext cx="0" cy="0"/>
          <a:chOff x="0" y="0"/>
          <a:chExt cx="0" cy="0"/>
        </a:xfrm>
      </p:grpSpPr>
      <p:pic>
        <p:nvPicPr>
          <p:cNvPr id="5" name="Picture 4" descr="A large ship in the background&#10;&#10;Description automatically generated">
            <a:extLst>
              <a:ext uri="{FF2B5EF4-FFF2-40B4-BE49-F238E27FC236}">
                <a16:creationId xmlns:a16="http://schemas.microsoft.com/office/drawing/2014/main" id="{BC2DCE58-9D54-46C1-87A5-9627EB1AE7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379101" y="222263"/>
            <a:ext cx="1828800" cy="437564"/>
          </a:xfrm>
          <a:prstGeom prst="rect">
            <a:avLst/>
          </a:prstGeom>
        </p:spPr>
      </p:pic>
    </p:spTree>
    <p:extLst>
      <p:ext uri="{BB962C8B-B14F-4D97-AF65-F5344CB8AC3E}">
        <p14:creationId xmlns:p14="http://schemas.microsoft.com/office/powerpoint/2010/main" val="308159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4_Title slide">
    <p:bg>
      <p:bgPr>
        <a:solidFill>
          <a:schemeClr val="tx2"/>
        </a:solidFill>
        <a:effectLst/>
      </p:bgPr>
    </p:bg>
    <p:spTree>
      <p:nvGrpSpPr>
        <p:cNvPr id="1" name=""/>
        <p:cNvGrpSpPr/>
        <p:nvPr/>
      </p:nvGrpSpPr>
      <p:grpSpPr>
        <a:xfrm>
          <a:off x="0" y="0"/>
          <a:ext cx="0" cy="0"/>
          <a:chOff x="0" y="0"/>
          <a:chExt cx="0" cy="0"/>
        </a:xfrm>
      </p:grpSpPr>
      <p:pic>
        <p:nvPicPr>
          <p:cNvPr id="5" name="Picture 4" descr="A person wearing a yellow hat&#10;&#10;Description automatically generated">
            <a:extLst>
              <a:ext uri="{FF2B5EF4-FFF2-40B4-BE49-F238E27FC236}">
                <a16:creationId xmlns:a16="http://schemas.microsoft.com/office/drawing/2014/main" id="{9E467917-6908-4F37-B489-787BE4633AA5}"/>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379101" y="222263"/>
            <a:ext cx="1828800" cy="437564"/>
          </a:xfrm>
          <a:prstGeom prst="rect">
            <a:avLst/>
          </a:prstGeom>
        </p:spPr>
      </p:pic>
    </p:spTree>
    <p:extLst>
      <p:ext uri="{BB962C8B-B14F-4D97-AF65-F5344CB8AC3E}">
        <p14:creationId xmlns:p14="http://schemas.microsoft.com/office/powerpoint/2010/main" val="2741726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chemeClr val="tx2"/>
        </a:solidFill>
        <a:effectLst/>
      </p:bgPr>
    </p:bg>
    <p:spTree>
      <p:nvGrpSpPr>
        <p:cNvPr id="1" name=""/>
        <p:cNvGrpSpPr/>
        <p:nvPr/>
      </p:nvGrpSpPr>
      <p:grpSpPr>
        <a:xfrm>
          <a:off x="0" y="0"/>
          <a:ext cx="0" cy="0"/>
          <a:chOff x="0" y="0"/>
          <a:chExt cx="0" cy="0"/>
        </a:xfrm>
      </p:grpSpPr>
      <p:pic>
        <p:nvPicPr>
          <p:cNvPr id="7" name="Picture 6" descr="A group of people standing in a room&#10;&#10;Description automatically generated">
            <a:extLst>
              <a:ext uri="{FF2B5EF4-FFF2-40B4-BE49-F238E27FC236}">
                <a16:creationId xmlns:a16="http://schemas.microsoft.com/office/drawing/2014/main" id="{6E9D2F41-113C-47E2-A496-766D3B86D7F0}"/>
              </a:ext>
            </a:extLst>
          </p:cNvPr>
          <p:cNvPicPr>
            <a:picLocks noChangeAspect="1"/>
          </p:cNvPicPr>
          <p:nvPr userDrawn="1"/>
        </p:nvPicPr>
        <p:blipFill>
          <a:blip r:embed="rId2"/>
          <a:stretch>
            <a:fillRect/>
          </a:stretch>
        </p:blipFill>
        <p:spPr>
          <a:xfrm>
            <a:off x="0" y="-637490"/>
            <a:ext cx="12192000" cy="813298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379101" y="222263"/>
            <a:ext cx="1828800" cy="437564"/>
          </a:xfrm>
          <a:prstGeom prst="rect">
            <a:avLst/>
          </a:prstGeom>
        </p:spPr>
      </p:pic>
    </p:spTree>
    <p:extLst>
      <p:ext uri="{BB962C8B-B14F-4D97-AF65-F5344CB8AC3E}">
        <p14:creationId xmlns:p14="http://schemas.microsoft.com/office/powerpoint/2010/main" val="980559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9_Title slide">
    <p:bg>
      <p:bgPr>
        <a:solidFill>
          <a:schemeClr val="tx2"/>
        </a:solidFill>
        <a:effectLst/>
      </p:bgPr>
    </p:bg>
    <p:spTree>
      <p:nvGrpSpPr>
        <p:cNvPr id="1" name=""/>
        <p:cNvGrpSpPr/>
        <p:nvPr/>
      </p:nvGrpSpPr>
      <p:grpSpPr>
        <a:xfrm>
          <a:off x="0" y="0"/>
          <a:ext cx="0" cy="0"/>
          <a:chOff x="0" y="0"/>
          <a:chExt cx="0" cy="0"/>
        </a:xfrm>
      </p:grpSpPr>
      <p:pic>
        <p:nvPicPr>
          <p:cNvPr id="5" name="Picture 4" descr="A person sitting in a chair in front of a window&#10;&#10;Description automatically generated">
            <a:extLst>
              <a:ext uri="{FF2B5EF4-FFF2-40B4-BE49-F238E27FC236}">
                <a16:creationId xmlns:a16="http://schemas.microsoft.com/office/drawing/2014/main" id="{168295FD-108D-41EB-BCDE-67F973E304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D8F8C2A-A3F4-4417-8C02-F81DFE743340}"/>
              </a:ext>
            </a:extLst>
          </p:cNvPr>
          <p:cNvSpPr/>
          <p:nvPr userDrawn="1"/>
        </p:nvSpPr>
        <p:spPr>
          <a:xfrm>
            <a:off x="0" y="0"/>
            <a:ext cx="12192000" cy="6858000"/>
          </a:xfrm>
          <a:prstGeom prst="rect">
            <a:avLst/>
          </a:prstGeom>
          <a:gradFill flip="none" rotWithShape="1">
            <a:gsLst>
              <a:gs pos="55000">
                <a:srgbClr val="000000">
                  <a:alpha val="60000"/>
                </a:srgbClr>
              </a:gs>
              <a:gs pos="1000">
                <a:schemeClr val="tx1">
                  <a:alpha val="10000"/>
                </a:schemeClr>
              </a:gs>
              <a:gs pos="100000">
                <a:schemeClr val="tx1">
                  <a:alpha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78029" y="1187211"/>
            <a:ext cx="4940216" cy="2387600"/>
          </a:xfrm>
        </p:spPr>
        <p:txBody>
          <a:bodyPr anchor="b">
            <a:normAutofit/>
          </a:bodyPr>
          <a:lstStyle>
            <a:lvl1pPr algn="l">
              <a:defRPr sz="3800" b="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078029" y="3676159"/>
            <a:ext cx="4940216" cy="1655762"/>
          </a:xfrm>
        </p:spPr>
        <p:txBody>
          <a:bodyPr>
            <a:normAutofit/>
          </a:bodyPr>
          <a:lstStyle>
            <a:lvl1pPr marL="0" indent="0" algn="l">
              <a:buNone/>
              <a:defRPr sz="2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A picture containing clipart&#10;&#10;Description automatically generated">
            <a:hlinkClick r:id="rId3"/>
            <a:extLst>
              <a:ext uri="{FF2B5EF4-FFF2-40B4-BE49-F238E27FC236}">
                <a16:creationId xmlns:a16="http://schemas.microsoft.com/office/drawing/2014/main" id="{24C876E0-08F9-4456-AC8D-6B8F503FCEC5}"/>
              </a:ext>
            </a:extLst>
          </p:cNvPr>
          <p:cNvPicPr>
            <a:picLocks noChangeAspect="1"/>
          </p:cNvPicPr>
          <p:nvPr userDrawn="1"/>
        </p:nvPicPr>
        <p:blipFill>
          <a:blip r:embed="rId4"/>
          <a:stretch>
            <a:fillRect/>
          </a:stretch>
        </p:blipFill>
        <p:spPr>
          <a:xfrm>
            <a:off x="379101" y="222263"/>
            <a:ext cx="1828800" cy="437564"/>
          </a:xfrm>
          <a:prstGeom prst="rect">
            <a:avLst/>
          </a:prstGeom>
        </p:spPr>
      </p:pic>
    </p:spTree>
    <p:extLst>
      <p:ext uri="{BB962C8B-B14F-4D97-AF65-F5344CB8AC3E}">
        <p14:creationId xmlns:p14="http://schemas.microsoft.com/office/powerpoint/2010/main" val="2322021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4614" y="405114"/>
            <a:ext cx="10515600" cy="114132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376189" y="1686347"/>
            <a:ext cx="8763801" cy="39557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516330"/>
      </p:ext>
    </p:extLst>
  </p:cSld>
  <p:clrMap bg1="lt1" tx1="dk1" bg2="lt2" tx2="dk2" accent1="accent1" accent2="accent2" accent3="accent3" accent4="accent4" accent5="accent5" accent6="accent6" hlink="hlink" folHlink="folHlink"/>
  <p:sldLayoutIdLst>
    <p:sldLayoutId id="2147483687" r:id="rId1"/>
    <p:sldLayoutId id="2147483675" r:id="rId2"/>
    <p:sldLayoutId id="2147483676" r:id="rId3"/>
    <p:sldLayoutId id="2147483677" r:id="rId4"/>
    <p:sldLayoutId id="2147483686" r:id="rId5"/>
    <p:sldLayoutId id="2147483685" r:id="rId6"/>
    <p:sldLayoutId id="2147483684" r:id="rId7"/>
    <p:sldLayoutId id="2147483678" r:id="rId8"/>
    <p:sldLayoutId id="2147483679" r:id="rId9"/>
    <p:sldLayoutId id="2147483680" r:id="rId10"/>
    <p:sldLayoutId id="2147483681" r:id="rId11"/>
    <p:sldLayoutId id="2147483682" r:id="rId12"/>
    <p:sldLayoutId id="2147483683" r:id="rId13"/>
    <p:sldLayoutId id="2147483649" r:id="rId14"/>
    <p:sldLayoutId id="2147483671" r:id="rId15"/>
    <p:sldLayoutId id="2147483672" r:id="rId16"/>
    <p:sldLayoutId id="2147483673" r:id="rId17"/>
    <p:sldLayoutId id="2147483674" r:id="rId18"/>
    <p:sldLayoutId id="2147483661" r:id="rId19"/>
    <p:sldLayoutId id="2147483663" r:id="rId20"/>
    <p:sldLayoutId id="2147483668" r:id="rId21"/>
    <p:sldLayoutId id="2147483664" r:id="rId22"/>
    <p:sldLayoutId id="2147483665" r:id="rId23"/>
    <p:sldLayoutId id="2147483650" r:id="rId24"/>
    <p:sldLayoutId id="2147483652" r:id="rId25"/>
    <p:sldLayoutId id="2147483669" r:id="rId26"/>
    <p:sldLayoutId id="2147483670" r:id="rId27"/>
    <p:sldLayoutId id="2147483666" r:id="rId28"/>
    <p:sldLayoutId id="2147483662" r:id="rId29"/>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Titillium Web SemiBold" panose="00000700000000000000" pitchFamily="2"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100000"/>
        </a:lnSpc>
        <a:spcBef>
          <a:spcPts val="1000"/>
        </a:spcBef>
        <a:buFont typeface="Arial"/>
        <a:buChar char="•"/>
        <a:defRPr sz="18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00000"/>
        </a:lnSpc>
        <a:spcBef>
          <a:spcPts val="500"/>
        </a:spcBef>
        <a:buFont typeface="Arial"/>
        <a:buChar char="•"/>
        <a:defRPr sz="16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100000"/>
        </a:lnSpc>
        <a:spcBef>
          <a:spcPts val="500"/>
        </a:spcBef>
        <a:buFont typeface="Arial"/>
        <a:buChar char="•"/>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100000"/>
        </a:lnSpc>
        <a:spcBef>
          <a:spcPts val="500"/>
        </a:spcBef>
        <a:buFont typeface="Arial"/>
        <a:buChar char="•"/>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100000"/>
        </a:lnSpc>
        <a:spcBef>
          <a:spcPts val="500"/>
        </a:spcBef>
        <a:buFont typeface="Arial"/>
        <a:buChar char="•"/>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4614" y="405114"/>
            <a:ext cx="10515600" cy="114132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376189" y="1686347"/>
            <a:ext cx="8763801" cy="39557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39329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Titillium Web SemiBold" panose="00000700000000000000" pitchFamily="2"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100000"/>
        </a:lnSpc>
        <a:spcBef>
          <a:spcPts val="1000"/>
        </a:spcBef>
        <a:buFont typeface="Arial"/>
        <a:buChar char="•"/>
        <a:defRPr sz="18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00000"/>
        </a:lnSpc>
        <a:spcBef>
          <a:spcPts val="500"/>
        </a:spcBef>
        <a:buFont typeface="Arial"/>
        <a:buChar char="•"/>
        <a:defRPr sz="16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100000"/>
        </a:lnSpc>
        <a:spcBef>
          <a:spcPts val="500"/>
        </a:spcBef>
        <a:buFont typeface="Arial"/>
        <a:buChar char="•"/>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100000"/>
        </a:lnSpc>
        <a:spcBef>
          <a:spcPts val="500"/>
        </a:spcBef>
        <a:buFont typeface="Arial"/>
        <a:buChar char="•"/>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100000"/>
        </a:lnSpc>
        <a:spcBef>
          <a:spcPts val="500"/>
        </a:spcBef>
        <a:buFont typeface="Arial"/>
        <a:buChar char="•"/>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hyperlink" Target="https://www.adeaca.com/pba-fit" TargetMode="External"/><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www.adeaca.com/" TargetMode="External"/><Relationship Id="rId2" Type="http://schemas.openxmlformats.org/officeDocument/2006/relationships/image" Target="../media/image45.jpeg"/><Relationship Id="rId1" Type="http://schemas.openxmlformats.org/officeDocument/2006/relationships/slideLayout" Target="../slideLayouts/slideLayout49.xml"/><Relationship Id="rId6" Type="http://schemas.openxmlformats.org/officeDocument/2006/relationships/image" Target="../media/image3.png"/><Relationship Id="rId5" Type="http://schemas.openxmlformats.org/officeDocument/2006/relationships/hyperlink" Target="https://www.adeaca.com/" TargetMode="External"/><Relationship Id="rId4" Type="http://schemas.openxmlformats.org/officeDocument/2006/relationships/hyperlink" Target="mailto:sales@adeaca.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hyperlink" Target="https://www.adeaca.com/"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adeaca.com/project-breakdown-structure"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94DC-138D-4111-9F75-CC66713626A8}"/>
              </a:ext>
            </a:extLst>
          </p:cNvPr>
          <p:cNvSpPr>
            <a:spLocks noGrp="1"/>
          </p:cNvSpPr>
          <p:nvPr>
            <p:ph type="ctrTitle"/>
          </p:nvPr>
        </p:nvSpPr>
        <p:spPr>
          <a:xfrm>
            <a:off x="1064776" y="1710672"/>
            <a:ext cx="5569727" cy="2387600"/>
          </a:xfrm>
        </p:spPr>
        <p:txBody>
          <a:bodyPr>
            <a:normAutofit/>
          </a:bodyPr>
          <a:lstStyle/>
          <a:p>
            <a:r>
              <a:rPr lang="en-US" dirty="0"/>
              <a:t>The Work Breakdown Structure</a:t>
            </a:r>
          </a:p>
        </p:txBody>
      </p:sp>
      <p:sp>
        <p:nvSpPr>
          <p:cNvPr id="3" name="Subtitle 2">
            <a:extLst>
              <a:ext uri="{FF2B5EF4-FFF2-40B4-BE49-F238E27FC236}">
                <a16:creationId xmlns:a16="http://schemas.microsoft.com/office/drawing/2014/main" id="{850C1EE4-97DA-4282-A010-D261B2415318}"/>
              </a:ext>
            </a:extLst>
          </p:cNvPr>
          <p:cNvSpPr>
            <a:spLocks noGrp="1"/>
          </p:cNvSpPr>
          <p:nvPr>
            <p:ph type="subTitle" idx="1"/>
          </p:nvPr>
        </p:nvSpPr>
        <p:spPr>
          <a:xfrm>
            <a:off x="1118864" y="4172570"/>
            <a:ext cx="4220796" cy="1655762"/>
          </a:xfrm>
        </p:spPr>
        <p:txBody>
          <a:bodyPr>
            <a:normAutofit/>
          </a:bodyPr>
          <a:lstStyle/>
          <a:p>
            <a:r>
              <a:rPr lang="en-US" sz="1800" dirty="0">
                <a:latin typeface="Asap" pitchFamily="2" charset="0"/>
              </a:rPr>
              <a:t>Manage and streamline every aspect of your project schedule</a:t>
            </a:r>
          </a:p>
        </p:txBody>
      </p:sp>
      <p:sp>
        <p:nvSpPr>
          <p:cNvPr id="4" name="TextBox 3">
            <a:extLst>
              <a:ext uri="{FF2B5EF4-FFF2-40B4-BE49-F238E27FC236}">
                <a16:creationId xmlns:a16="http://schemas.microsoft.com/office/drawing/2014/main" id="{CD2CFC25-2A51-4C86-A77D-AE7B48ACD7D9}"/>
              </a:ext>
            </a:extLst>
          </p:cNvPr>
          <p:cNvSpPr txBox="1"/>
          <p:nvPr/>
        </p:nvSpPr>
        <p:spPr>
          <a:xfrm>
            <a:off x="1118864" y="2389367"/>
            <a:ext cx="2830285" cy="369332"/>
          </a:xfrm>
          <a:prstGeom prst="rect">
            <a:avLst/>
          </a:prstGeom>
          <a:noFill/>
        </p:spPr>
        <p:txBody>
          <a:bodyPr wrap="square" rtlCol="0">
            <a:spAutoFit/>
          </a:bodyPr>
          <a:lstStyle/>
          <a:p>
            <a:r>
              <a:rPr lang="en-US" dirty="0">
                <a:solidFill>
                  <a:srgbClr val="FFFFFF"/>
                </a:solidFill>
                <a:latin typeface="Asap" pitchFamily="2" charset="0"/>
              </a:rPr>
              <a:t>Adeaca PBA Feature Brief:</a:t>
            </a:r>
          </a:p>
        </p:txBody>
      </p:sp>
    </p:spTree>
    <p:extLst>
      <p:ext uri="{BB962C8B-B14F-4D97-AF65-F5344CB8AC3E}">
        <p14:creationId xmlns:p14="http://schemas.microsoft.com/office/powerpoint/2010/main" val="35302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152748-2796-4E4B-919D-9014A12FCE99}"/>
              </a:ext>
            </a:extLst>
          </p:cNvPr>
          <p:cNvSpPr>
            <a:spLocks noGrp="1"/>
          </p:cNvSpPr>
          <p:nvPr>
            <p:ph idx="1"/>
          </p:nvPr>
        </p:nvSpPr>
        <p:spPr>
          <a:xfrm>
            <a:off x="364612" y="1658455"/>
            <a:ext cx="3112514" cy="4107758"/>
          </a:xfrm>
        </p:spPr>
        <p:txBody>
          <a:bodyPr vert="horz" lIns="91440" tIns="45720" rIns="91440" bIns="45720" rtlCol="0" anchor="t">
            <a:noAutofit/>
          </a:bodyPr>
          <a:lstStyle/>
          <a:p>
            <a:pPr>
              <a:lnSpc>
                <a:spcPct val="100000"/>
              </a:lnSpc>
            </a:pPr>
            <a:r>
              <a:rPr lang="en-US" sz="1200" dirty="0">
                <a:latin typeface="Asap"/>
                <a:ea typeface="Calibri" panose="020F0502020204030204" pitchFamily="34" charset="0"/>
                <a:cs typeface="Times New Roman"/>
              </a:rPr>
              <a:t>As part of the WBS, the project timeline is directly applied to the MRP process for production orders, and automatically constrains the schedule based on procurement or production delays. </a:t>
            </a:r>
          </a:p>
          <a:p>
            <a:pPr>
              <a:lnSpc>
                <a:spcPct val="100000"/>
              </a:lnSpc>
            </a:pPr>
            <a:endParaRPr lang="en-US" sz="1200" dirty="0">
              <a:effectLst/>
              <a:latin typeface="Asap" pitchFamily="2" charset="0"/>
              <a:ea typeface="Calibri" panose="020F0502020204030204" pitchFamily="34" charset="0"/>
              <a:cs typeface="Times New Roman" panose="02020603050405020304" pitchFamily="18" charset="0"/>
            </a:endParaRPr>
          </a:p>
          <a:p>
            <a:pPr marL="283464" marR="0" indent="-283464">
              <a:lnSpc>
                <a:spcPct val="100000"/>
              </a:lnSpc>
              <a:spcBef>
                <a:spcPts val="0"/>
              </a:spcBef>
              <a:buFont typeface="Wingdings" panose="05000000000000000000" pitchFamily="2" charset="2"/>
              <a:buChar char="§"/>
            </a:pPr>
            <a:r>
              <a:rPr lang="en-US" sz="1200" dirty="0">
                <a:latin typeface="Asap" pitchFamily="2" charset="0"/>
                <a:ea typeface="Calibri" panose="020F0502020204030204" pitchFamily="34" charset="0"/>
                <a:cs typeface="Times New Roman" panose="02020603050405020304" pitchFamily="18" charset="0"/>
              </a:rPr>
              <a:t>No more discovering a problem too late causing further delays and budget overruns</a:t>
            </a:r>
            <a:endParaRPr lang="en-US" sz="1200" dirty="0">
              <a:effectLst/>
              <a:latin typeface="Asap" pitchFamily="2" charset="0"/>
              <a:ea typeface="Calibri" panose="020F0502020204030204" pitchFamily="34" charset="0"/>
              <a:cs typeface="Times New Roman" panose="02020603050405020304" pitchFamily="18" charset="0"/>
            </a:endParaRPr>
          </a:p>
          <a:p>
            <a:pPr marL="283464" marR="0" indent="-283464">
              <a:lnSpc>
                <a:spcPct val="100000"/>
              </a:lnSpc>
              <a:spcBef>
                <a:spcPts val="0"/>
              </a:spcBef>
              <a:buFont typeface="Wingdings" panose="05000000000000000000" pitchFamily="2" charset="2"/>
              <a:buChar char="§"/>
            </a:pPr>
            <a:r>
              <a:rPr lang="en-US" sz="1200" dirty="0">
                <a:effectLst/>
                <a:latin typeface="Asap" pitchFamily="2" charset="0"/>
                <a:ea typeface="Calibri" panose="020F0502020204030204" pitchFamily="34" charset="0"/>
                <a:cs typeface="Times New Roman" panose="02020603050405020304" pitchFamily="18" charset="0"/>
              </a:rPr>
              <a:t>Determine if the project task is going to be completed early, on time, or late</a:t>
            </a:r>
          </a:p>
          <a:p>
            <a:pPr marL="283464" marR="0" indent="-283464">
              <a:lnSpc>
                <a:spcPct val="100000"/>
              </a:lnSpc>
              <a:spcBef>
                <a:spcPts val="0"/>
              </a:spcBef>
              <a:buFont typeface="Wingdings" panose="05000000000000000000" pitchFamily="2" charset="2"/>
              <a:buChar char="§"/>
            </a:pPr>
            <a:r>
              <a:rPr lang="en-US" sz="1200" dirty="0">
                <a:effectLst/>
                <a:latin typeface="Asap" pitchFamily="2" charset="0"/>
                <a:ea typeface="Calibri" panose="020F0502020204030204" pitchFamily="34" charset="0"/>
                <a:cs typeface="Times New Roman" panose="02020603050405020304" pitchFamily="18" charset="0"/>
              </a:rPr>
              <a:t>Compare when you can expect to get the materials needed for the task to the original expected date</a:t>
            </a:r>
          </a:p>
        </p:txBody>
      </p:sp>
      <p:sp>
        <p:nvSpPr>
          <p:cNvPr id="3" name="Title 2">
            <a:extLst>
              <a:ext uri="{FF2B5EF4-FFF2-40B4-BE49-F238E27FC236}">
                <a16:creationId xmlns:a16="http://schemas.microsoft.com/office/drawing/2014/main" id="{9260EE73-21CD-46D5-8B5E-BB006CF13B0D}"/>
              </a:ext>
            </a:extLst>
          </p:cNvPr>
          <p:cNvSpPr>
            <a:spLocks noGrp="1"/>
          </p:cNvSpPr>
          <p:nvPr>
            <p:ph type="title"/>
          </p:nvPr>
        </p:nvSpPr>
        <p:spPr>
          <a:xfrm>
            <a:off x="364612" y="405114"/>
            <a:ext cx="10977612" cy="677551"/>
          </a:xfrm>
        </p:spPr>
        <p:txBody>
          <a:bodyPr/>
          <a:lstStyle/>
          <a:p>
            <a:r>
              <a:rPr lang="en-US" dirty="0"/>
              <a:t>How the Work Breakdown Structure Works</a:t>
            </a:r>
          </a:p>
        </p:txBody>
      </p:sp>
      <p:sp>
        <p:nvSpPr>
          <p:cNvPr id="4" name="Content Placeholder 1">
            <a:extLst>
              <a:ext uri="{FF2B5EF4-FFF2-40B4-BE49-F238E27FC236}">
                <a16:creationId xmlns:a16="http://schemas.microsoft.com/office/drawing/2014/main" id="{FDD8CB65-DDF4-43A5-BAE8-01299D498A66}"/>
              </a:ext>
            </a:extLst>
          </p:cNvPr>
          <p:cNvSpPr txBox="1">
            <a:spLocks/>
          </p:cNvSpPr>
          <p:nvPr/>
        </p:nvSpPr>
        <p:spPr>
          <a:xfrm>
            <a:off x="364612" y="1082665"/>
            <a:ext cx="9746254" cy="529388"/>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0"/>
              </a:spcBef>
              <a:spcAft>
                <a:spcPts val="0"/>
              </a:spcAft>
              <a:buFont typeface="Arial"/>
              <a:buNone/>
              <a:defRPr sz="2000" kern="120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l" defTabSz="914400" rtl="0" eaLnBrk="1" latinLnBrk="0" hangingPunct="1">
              <a:lnSpc>
                <a:spcPct val="100000"/>
              </a:lnSpc>
              <a:spcBef>
                <a:spcPts val="500"/>
              </a:spcBef>
              <a:buFont typeface="Arial"/>
              <a:buNone/>
              <a:defRPr sz="16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2pPr>
            <a:lvl3pPr marL="914400" indent="0" algn="l" defTabSz="914400" rtl="0" eaLnBrk="1" latinLnBrk="0" hangingPunct="1">
              <a:lnSpc>
                <a:spcPct val="100000"/>
              </a:lnSpc>
              <a:spcBef>
                <a:spcPts val="500"/>
              </a:spcBef>
              <a:buFont typeface="Arial"/>
              <a:buNone/>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3pPr>
            <a:lvl4pPr marL="1371600" indent="0" algn="l" defTabSz="914400" rtl="0" eaLnBrk="1" latinLnBrk="0" hangingPunct="1">
              <a:lnSpc>
                <a:spcPct val="100000"/>
              </a:lnSpc>
              <a:spcBef>
                <a:spcPts val="500"/>
              </a:spcBef>
              <a:buFont typeface="Arial"/>
              <a:buNone/>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4pPr>
            <a:lvl5pPr marL="1828800" indent="0" algn="l" defTabSz="914400" rtl="0" eaLnBrk="1" latinLnBrk="0" hangingPunct="1">
              <a:lnSpc>
                <a:spcPct val="100000"/>
              </a:lnSpc>
              <a:spcBef>
                <a:spcPts val="500"/>
              </a:spcBef>
              <a:buFont typeface="Arial"/>
              <a:buNone/>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1600" b="1" dirty="0">
                <a:latin typeface="Asap" pitchFamily="2" charset="0"/>
              </a:rPr>
              <a:t>Project timeline applied directly to MRP process </a:t>
            </a:r>
          </a:p>
        </p:txBody>
      </p:sp>
      <p:pic>
        <p:nvPicPr>
          <p:cNvPr id="7" name="Picture 6" descr="A picture containing chart&#10;&#10;Description automatically generated">
            <a:extLst>
              <a:ext uri="{FF2B5EF4-FFF2-40B4-BE49-F238E27FC236}">
                <a16:creationId xmlns:a16="http://schemas.microsoft.com/office/drawing/2014/main" id="{0B78A82D-E114-4BA2-9731-1EE97927F624}"/>
              </a:ext>
            </a:extLst>
          </p:cNvPr>
          <p:cNvPicPr>
            <a:picLocks noChangeAspect="1"/>
          </p:cNvPicPr>
          <p:nvPr/>
        </p:nvPicPr>
        <p:blipFill rotWithShape="1">
          <a:blip r:embed="rId2"/>
          <a:srcRect l="11130" t="8567" r="10692" b="23053"/>
          <a:stretch/>
        </p:blipFill>
        <p:spPr>
          <a:xfrm>
            <a:off x="3931379" y="1694382"/>
            <a:ext cx="7896009" cy="3884154"/>
          </a:xfrm>
          <a:prstGeom prst="rect">
            <a:avLst/>
          </a:prstGeom>
          <a:ln>
            <a:solidFill>
              <a:srgbClr val="3E3E3F"/>
            </a:solidFill>
          </a:ln>
        </p:spPr>
      </p:pic>
      <p:sp>
        <p:nvSpPr>
          <p:cNvPr id="6" name="TextBox 5">
            <a:extLst>
              <a:ext uri="{FF2B5EF4-FFF2-40B4-BE49-F238E27FC236}">
                <a16:creationId xmlns:a16="http://schemas.microsoft.com/office/drawing/2014/main" id="{DE207021-85E6-44DF-B589-56D587979831}"/>
              </a:ext>
            </a:extLst>
          </p:cNvPr>
          <p:cNvSpPr txBox="1"/>
          <p:nvPr/>
        </p:nvSpPr>
        <p:spPr>
          <a:xfrm>
            <a:off x="8312265" y="5548960"/>
            <a:ext cx="27431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solidFill>
                  <a:schemeClr val="accent6"/>
                </a:solidFill>
                <a:latin typeface="Bitter" pitchFamily="2" charset="0"/>
              </a:rPr>
              <a:t>Red flag indicates materials will not be delivered in time for this task</a:t>
            </a:r>
          </a:p>
        </p:txBody>
      </p:sp>
      <p:cxnSp>
        <p:nvCxnSpPr>
          <p:cNvPr id="8" name="Connector: Elbow 7">
            <a:extLst>
              <a:ext uri="{FF2B5EF4-FFF2-40B4-BE49-F238E27FC236}">
                <a16:creationId xmlns:a16="http://schemas.microsoft.com/office/drawing/2014/main" id="{56B34DC4-E553-1D9D-E249-092B5ABF20A3}"/>
              </a:ext>
            </a:extLst>
          </p:cNvPr>
          <p:cNvCxnSpPr>
            <a:cxnSpLocks/>
            <a:stCxn id="6" idx="0"/>
          </p:cNvCxnSpPr>
          <p:nvPr/>
        </p:nvCxnSpPr>
        <p:spPr>
          <a:xfrm rot="5400000" flipH="1" flipV="1">
            <a:off x="9427773" y="4804030"/>
            <a:ext cx="1001023" cy="488838"/>
          </a:xfrm>
          <a:prstGeom prst="bentConnector3">
            <a:avLst>
              <a:gd name="adj1" fmla="val 9988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350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920D8B-0FF3-4302-BE5E-D6D2D81E4DAC}"/>
              </a:ext>
            </a:extLst>
          </p:cNvPr>
          <p:cNvSpPr/>
          <p:nvPr/>
        </p:nvSpPr>
        <p:spPr>
          <a:xfrm>
            <a:off x="731434" y="1934427"/>
            <a:ext cx="3157640" cy="423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262A24-94D6-49BF-83B4-871253253667}"/>
              </a:ext>
            </a:extLst>
          </p:cNvPr>
          <p:cNvSpPr/>
          <p:nvPr/>
        </p:nvSpPr>
        <p:spPr>
          <a:xfrm>
            <a:off x="8173010" y="1934427"/>
            <a:ext cx="3157640" cy="423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22FC81-0861-4D63-89F7-A717A0BFC421}"/>
              </a:ext>
            </a:extLst>
          </p:cNvPr>
          <p:cNvSpPr/>
          <p:nvPr/>
        </p:nvSpPr>
        <p:spPr>
          <a:xfrm>
            <a:off x="4464663" y="1934427"/>
            <a:ext cx="3157640" cy="423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61D194A-491A-4443-AFCE-2B3E2E13DA94}"/>
              </a:ext>
            </a:extLst>
          </p:cNvPr>
          <p:cNvSpPr>
            <a:spLocks noGrp="1"/>
          </p:cNvSpPr>
          <p:nvPr>
            <p:ph idx="1"/>
          </p:nvPr>
        </p:nvSpPr>
        <p:spPr>
          <a:xfrm>
            <a:off x="376186" y="950615"/>
            <a:ext cx="10966038" cy="804480"/>
          </a:xfrm>
        </p:spPr>
        <p:txBody>
          <a:bodyPr vert="horz" lIns="91440" tIns="45720" rIns="91440" bIns="45720" rtlCol="0" anchor="t">
            <a:normAutofit/>
          </a:bodyPr>
          <a:lstStyle/>
          <a:p>
            <a:pPr>
              <a:lnSpc>
                <a:spcPct val="100000"/>
              </a:lnSpc>
            </a:pPr>
            <a:r>
              <a:rPr lang="en-US" sz="1200">
                <a:latin typeface="Asap" pitchFamily="2" charset="0"/>
              </a:rPr>
              <a:t>When adopting new technology, it needs to lead to better business performance. Every feature of Adeaca’s Project Business Automation solution is designed with the end business value in mind. The Work Breakdown Structure is no different. Here is how the Work Breakdown Structure delivers real value to your project business.</a:t>
            </a:r>
          </a:p>
          <a:p>
            <a:pPr>
              <a:lnSpc>
                <a:spcPct val="100000"/>
              </a:lnSpc>
            </a:pPr>
            <a:endParaRPr lang="en-US" sz="1200">
              <a:latin typeface="Asap" pitchFamily="2" charset="0"/>
            </a:endParaRPr>
          </a:p>
        </p:txBody>
      </p:sp>
      <p:sp>
        <p:nvSpPr>
          <p:cNvPr id="3" name="Title 2">
            <a:extLst>
              <a:ext uri="{FF2B5EF4-FFF2-40B4-BE49-F238E27FC236}">
                <a16:creationId xmlns:a16="http://schemas.microsoft.com/office/drawing/2014/main" id="{BF65EB89-44B9-4D76-9455-8E1DD1496248}"/>
              </a:ext>
            </a:extLst>
          </p:cNvPr>
          <p:cNvSpPr>
            <a:spLocks noGrp="1"/>
          </p:cNvSpPr>
          <p:nvPr>
            <p:ph type="title"/>
          </p:nvPr>
        </p:nvSpPr>
        <p:spPr/>
        <p:txBody>
          <a:bodyPr/>
          <a:lstStyle/>
          <a:p>
            <a:r>
              <a:rPr lang="en-US"/>
              <a:t>Business Value	</a:t>
            </a:r>
          </a:p>
        </p:txBody>
      </p:sp>
      <p:pic>
        <p:nvPicPr>
          <p:cNvPr id="5" name="Graphic 4">
            <a:extLst>
              <a:ext uri="{FF2B5EF4-FFF2-40B4-BE49-F238E27FC236}">
                <a16:creationId xmlns:a16="http://schemas.microsoft.com/office/drawing/2014/main" id="{49ACD6B3-E3E2-4270-8D79-6BA48A0996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4494" y="2226885"/>
            <a:ext cx="731520" cy="731520"/>
          </a:xfrm>
          <a:prstGeom prst="rect">
            <a:avLst/>
          </a:prstGeom>
        </p:spPr>
      </p:pic>
      <p:pic>
        <p:nvPicPr>
          <p:cNvPr id="7" name="Graphic 6">
            <a:extLst>
              <a:ext uri="{FF2B5EF4-FFF2-40B4-BE49-F238E27FC236}">
                <a16:creationId xmlns:a16="http://schemas.microsoft.com/office/drawing/2014/main" id="{3333BFC4-FB1A-4833-BE4C-8DE014691E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77723" y="2220307"/>
            <a:ext cx="731520" cy="731520"/>
          </a:xfrm>
          <a:prstGeom prst="rect">
            <a:avLst/>
          </a:prstGeom>
        </p:spPr>
      </p:pic>
      <p:pic>
        <p:nvPicPr>
          <p:cNvPr id="9" name="Graphic 8">
            <a:extLst>
              <a:ext uri="{FF2B5EF4-FFF2-40B4-BE49-F238E27FC236}">
                <a16:creationId xmlns:a16="http://schemas.microsoft.com/office/drawing/2014/main" id="{40D53062-8F2E-4822-8E6E-B04485FE9F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86070" y="2220307"/>
            <a:ext cx="731520" cy="731520"/>
          </a:xfrm>
          <a:prstGeom prst="rect">
            <a:avLst/>
          </a:prstGeom>
        </p:spPr>
      </p:pic>
      <p:sp>
        <p:nvSpPr>
          <p:cNvPr id="10" name="TextBox 9">
            <a:extLst>
              <a:ext uri="{FF2B5EF4-FFF2-40B4-BE49-F238E27FC236}">
                <a16:creationId xmlns:a16="http://schemas.microsoft.com/office/drawing/2014/main" id="{5E190DE9-0AFA-43E9-B3A7-A3F8B4ECC668}"/>
              </a:ext>
            </a:extLst>
          </p:cNvPr>
          <p:cNvSpPr txBox="1"/>
          <p:nvPr/>
        </p:nvSpPr>
        <p:spPr>
          <a:xfrm>
            <a:off x="938654" y="3412091"/>
            <a:ext cx="2743200" cy="2277547"/>
          </a:xfrm>
          <a:prstGeom prst="rect">
            <a:avLst/>
          </a:prstGeom>
          <a:noFill/>
        </p:spPr>
        <p:txBody>
          <a:bodyPr wrap="square" rtlCol="0">
            <a:spAutoFit/>
          </a:bodyPr>
          <a:lstStyle/>
          <a:p>
            <a:pPr algn="ctr"/>
            <a:r>
              <a:rPr lang="en-US" sz="1200" b="1">
                <a:latin typeface="Asap SemiBold" pitchFamily="2" charset="0"/>
              </a:rPr>
              <a:t>Better Cost Control</a:t>
            </a:r>
          </a:p>
          <a:p>
            <a:pPr algn="ctr"/>
            <a:endParaRPr lang="en-US" sz="1000">
              <a:latin typeface="Asap" pitchFamily="2" charset="0"/>
            </a:endParaRPr>
          </a:p>
          <a:p>
            <a:r>
              <a:rPr lang="en-US" sz="1200" dirty="0">
                <a:latin typeface="Asap" pitchFamily="2" charset="0"/>
              </a:rPr>
              <a:t>The Work Breakdown Structure is integrated into the rest of the project systems and runs parallel to the Cost Breakdown Structure so you can better manage costs and conduct real-time financial analysis directly connected to the WBS, ultimately ensuring projects are delivered on time and on budget. </a:t>
            </a:r>
            <a:endParaRPr lang="en-US" sz="1200">
              <a:latin typeface="Asap" pitchFamily="2" charset="0"/>
            </a:endParaRPr>
          </a:p>
          <a:p>
            <a:endParaRPr lang="en-US" sz="1200"/>
          </a:p>
        </p:txBody>
      </p:sp>
      <p:sp>
        <p:nvSpPr>
          <p:cNvPr id="11" name="TextBox 10">
            <a:extLst>
              <a:ext uri="{FF2B5EF4-FFF2-40B4-BE49-F238E27FC236}">
                <a16:creationId xmlns:a16="http://schemas.microsoft.com/office/drawing/2014/main" id="{329A0946-1DE7-4BE2-B219-7C03C86A5661}"/>
              </a:ext>
            </a:extLst>
          </p:cNvPr>
          <p:cNvSpPr txBox="1"/>
          <p:nvPr/>
        </p:nvSpPr>
        <p:spPr>
          <a:xfrm>
            <a:off x="4671883" y="3412091"/>
            <a:ext cx="2743200" cy="1938992"/>
          </a:xfrm>
          <a:prstGeom prst="rect">
            <a:avLst/>
          </a:prstGeom>
          <a:noFill/>
        </p:spPr>
        <p:txBody>
          <a:bodyPr wrap="square" rtlCol="0">
            <a:spAutoFit/>
          </a:bodyPr>
          <a:lstStyle/>
          <a:p>
            <a:pPr algn="ctr"/>
            <a:r>
              <a:rPr lang="en-US" sz="1200" b="1">
                <a:latin typeface="Asap SemiBold" pitchFamily="2" charset="0"/>
              </a:rPr>
              <a:t>Enhanced Risk Readiness</a:t>
            </a:r>
          </a:p>
          <a:p>
            <a:pPr algn="ctr"/>
            <a:endParaRPr lang="en-US" sz="1200">
              <a:latin typeface="Asap" pitchFamily="2" charset="0"/>
            </a:endParaRPr>
          </a:p>
          <a:p>
            <a:r>
              <a:rPr lang="en-US" sz="1200" dirty="0">
                <a:latin typeface="Asap" pitchFamily="2" charset="0"/>
              </a:rPr>
              <a:t>As part of Adeaca PBA, the Work Breakdown Structure enables you to identify, analyze, and respond to risk faster so you can take mitigating actions faster. The WBS mitigates project risk through </a:t>
            </a:r>
            <a:r>
              <a:rPr lang="en-US" sz="1200">
                <a:latin typeface="Asap" pitchFamily="2" charset="0"/>
              </a:rPr>
              <a:t>transparent and integrated schedule </a:t>
            </a:r>
            <a:r>
              <a:rPr lang="en-US" sz="1200" dirty="0">
                <a:latin typeface="Asap" pitchFamily="2" charset="0"/>
              </a:rPr>
              <a:t>management.</a:t>
            </a:r>
            <a:endParaRPr lang="en-US" sz="1200">
              <a:latin typeface="Asap" pitchFamily="2" charset="0"/>
            </a:endParaRPr>
          </a:p>
          <a:p>
            <a:pPr algn="ctr"/>
            <a:endParaRPr lang="en-US" sz="1200" dirty="0"/>
          </a:p>
        </p:txBody>
      </p:sp>
      <p:sp>
        <p:nvSpPr>
          <p:cNvPr id="12" name="TextBox 11">
            <a:extLst>
              <a:ext uri="{FF2B5EF4-FFF2-40B4-BE49-F238E27FC236}">
                <a16:creationId xmlns:a16="http://schemas.microsoft.com/office/drawing/2014/main" id="{CA0E7E1A-8F9E-4B44-9433-4C1B4F07D429}"/>
              </a:ext>
            </a:extLst>
          </p:cNvPr>
          <p:cNvSpPr txBox="1"/>
          <p:nvPr/>
        </p:nvSpPr>
        <p:spPr>
          <a:xfrm>
            <a:off x="8380230" y="3412091"/>
            <a:ext cx="2743200" cy="2197525"/>
          </a:xfrm>
          <a:prstGeom prst="rect">
            <a:avLst/>
          </a:prstGeom>
          <a:noFill/>
        </p:spPr>
        <p:txBody>
          <a:bodyPr wrap="square" rtlCol="0">
            <a:spAutoFit/>
          </a:bodyPr>
          <a:lstStyle/>
          <a:p>
            <a:pPr algn="ctr"/>
            <a:r>
              <a:rPr lang="en-US" sz="1200" b="1">
                <a:latin typeface="Asap SemiBold" pitchFamily="2" charset="0"/>
                <a:ea typeface="Noto Sans"/>
                <a:cs typeface="Noto Sans"/>
              </a:rPr>
              <a:t>Improved Delivery</a:t>
            </a:r>
          </a:p>
          <a:p>
            <a:pPr algn="ctr"/>
            <a:endParaRPr lang="en-US" sz="1200">
              <a:latin typeface="Asap"/>
              <a:ea typeface="Noto Sans"/>
              <a:cs typeface="Noto Sans"/>
            </a:endParaRPr>
          </a:p>
          <a:p>
            <a:r>
              <a:rPr lang="en-US" sz="1200" dirty="0">
                <a:latin typeface="Asap" pitchFamily="2" charset="0"/>
              </a:rPr>
              <a:t>The Work Breakdown Structure can be constrained automatically based on procurement or production delays. You can assign the most efficient resource for the task, better plan your resource demand into the future, and discover costly bottlenecks or conflicts early, ensuring projects are delivered on time. </a:t>
            </a:r>
          </a:p>
        </p:txBody>
      </p:sp>
    </p:spTree>
    <p:extLst>
      <p:ext uri="{BB962C8B-B14F-4D97-AF65-F5344CB8AC3E}">
        <p14:creationId xmlns:p14="http://schemas.microsoft.com/office/powerpoint/2010/main" val="2913916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1C7AB-7376-454F-B008-EB713487461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983CE0F-5BFE-46C5-BE6E-C62A97A58449}"/>
              </a:ext>
            </a:extLst>
          </p:cNvPr>
          <p:cNvSpPr>
            <a:spLocks noGrp="1"/>
          </p:cNvSpPr>
          <p:nvPr>
            <p:ph type="title"/>
          </p:nvPr>
        </p:nvSpPr>
        <p:spPr/>
        <p:txBody>
          <a:bodyPr/>
          <a:lstStyle/>
          <a:p>
            <a:endParaRPr lang="en-US"/>
          </a:p>
        </p:txBody>
      </p:sp>
      <p:pic>
        <p:nvPicPr>
          <p:cNvPr id="4" name="Content Placeholder 7" descr="A picture containing ground, outdoor, way&#10;&#10;Description automatically generated">
            <a:extLst>
              <a:ext uri="{FF2B5EF4-FFF2-40B4-BE49-F238E27FC236}">
                <a16:creationId xmlns:a16="http://schemas.microsoft.com/office/drawing/2014/main" id="{472BF9A1-F6FE-4F83-A35C-32A0418A9558}"/>
              </a:ext>
            </a:extLst>
          </p:cNvPr>
          <p:cNvPicPr>
            <a:picLocks noChangeAspect="1"/>
          </p:cNvPicPr>
          <p:nvPr/>
        </p:nvPicPr>
        <p:blipFill rotWithShape="1">
          <a:blip r:embed="rId2"/>
          <a:srcRect l="22424" t="6177" r="1" b="2915"/>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05207E08-35C5-455C-8A9D-003E6B0303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46F1FB07-F143-4032-A16D-931F135D43EB}"/>
              </a:ext>
            </a:extLst>
          </p:cNvPr>
          <p:cNvSpPr txBox="1">
            <a:spLocks/>
          </p:cNvSpPr>
          <p:nvPr/>
        </p:nvSpPr>
        <p:spPr>
          <a:xfrm>
            <a:off x="7749985" y="640263"/>
            <a:ext cx="3759240" cy="134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solidFill>
                <a:latin typeface="Titillium Web SemiBold" panose="00000700000000000000" pitchFamily="2" charset="0"/>
                <a:ea typeface="Open Sans SemiBold" panose="020B0706030804020204" pitchFamily="34" charset="0"/>
                <a:cs typeface="Open Sans SemiBold" panose="020B0706030804020204" pitchFamily="34" charset="0"/>
              </a:defRPr>
            </a:lvl1pPr>
          </a:lstStyle>
          <a:p>
            <a:r>
              <a:rPr lang="en-US" sz="2800">
                <a:solidFill>
                  <a:schemeClr val="tx1"/>
                </a:solidFill>
                <a:ea typeface="+mj-ea"/>
                <a:cs typeface="+mj-cs"/>
              </a:rPr>
              <a:t>Is Project Business Automation Right for You?</a:t>
            </a:r>
          </a:p>
        </p:txBody>
      </p:sp>
      <p:sp>
        <p:nvSpPr>
          <p:cNvPr id="7" name="Content Placeholder 5">
            <a:extLst>
              <a:ext uri="{FF2B5EF4-FFF2-40B4-BE49-F238E27FC236}">
                <a16:creationId xmlns:a16="http://schemas.microsoft.com/office/drawing/2014/main" id="{60D1104F-C6C8-43A0-A062-39DDE7461EEA}"/>
              </a:ext>
            </a:extLst>
          </p:cNvPr>
          <p:cNvSpPr txBox="1">
            <a:spLocks/>
          </p:cNvSpPr>
          <p:nvPr/>
        </p:nvSpPr>
        <p:spPr>
          <a:xfrm>
            <a:off x="7749290" y="2121763"/>
            <a:ext cx="3764826" cy="37730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sz="18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100000"/>
              </a:lnSpc>
              <a:spcBef>
                <a:spcPts val="500"/>
              </a:spcBef>
              <a:buFont typeface="Arial"/>
              <a:buChar char="•"/>
              <a:defRPr sz="16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100000"/>
              </a:lnSpc>
              <a:spcBef>
                <a:spcPts val="500"/>
              </a:spcBef>
              <a:buFont typeface="Arial"/>
              <a:buChar char="•"/>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100000"/>
              </a:lnSpc>
              <a:spcBef>
                <a:spcPts val="500"/>
              </a:spcBef>
              <a:buFont typeface="Arial"/>
              <a:buChar char="•"/>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100000"/>
              </a:lnSpc>
              <a:spcBef>
                <a:spcPts val="500"/>
              </a:spcBef>
              <a:buFont typeface="Arial"/>
              <a:buChar char="•"/>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buFont typeface="Arial" panose="020B0604020202020204" pitchFamily="34" charset="0"/>
              <a:buChar char="•"/>
            </a:pPr>
            <a:r>
              <a:rPr lang="en-US">
                <a:solidFill>
                  <a:schemeClr val="tx1"/>
                </a:solidFill>
                <a:latin typeface="Asap" pitchFamily="2" charset="0"/>
                <a:ea typeface="+mn-ea"/>
                <a:cs typeface="+mn-cs"/>
              </a:rPr>
              <a:t>Take the PBA Fit Assessment</a:t>
            </a:r>
          </a:p>
          <a:p>
            <a:pPr>
              <a:lnSpc>
                <a:spcPct val="90000"/>
              </a:lnSpc>
              <a:buFont typeface="Arial" panose="020B0604020202020204" pitchFamily="34" charset="0"/>
              <a:buChar char="•"/>
            </a:pPr>
            <a:r>
              <a:rPr lang="en-US">
                <a:solidFill>
                  <a:schemeClr val="tx1"/>
                </a:solidFill>
                <a:latin typeface="Asap" pitchFamily="2" charset="0"/>
                <a:ea typeface="+mn-ea"/>
                <a:cs typeface="+mn-cs"/>
              </a:rPr>
              <a:t>Takes only a few minutes</a:t>
            </a:r>
          </a:p>
          <a:p>
            <a:pPr>
              <a:lnSpc>
                <a:spcPct val="90000"/>
              </a:lnSpc>
              <a:buFont typeface="Arial" panose="020B0604020202020204" pitchFamily="34" charset="0"/>
              <a:buChar char="•"/>
            </a:pPr>
            <a:r>
              <a:rPr lang="en-US">
                <a:solidFill>
                  <a:schemeClr val="tx1"/>
                </a:solidFill>
                <a:latin typeface="Asap" pitchFamily="2" charset="0"/>
                <a:ea typeface="+mn-ea"/>
                <a:cs typeface="+mn-cs"/>
              </a:rPr>
              <a:t>Quickly discover if your company is a fit for PBA</a:t>
            </a:r>
          </a:p>
          <a:p>
            <a:pPr>
              <a:lnSpc>
                <a:spcPct val="90000"/>
              </a:lnSpc>
              <a:buFont typeface="Arial" panose="020B0604020202020204" pitchFamily="34" charset="0"/>
              <a:buChar char="•"/>
            </a:pPr>
            <a:r>
              <a:rPr lang="en-US">
                <a:solidFill>
                  <a:schemeClr val="tx1"/>
                </a:solidFill>
                <a:latin typeface="Asap" pitchFamily="2" charset="0"/>
                <a:ea typeface="+mn-ea"/>
                <a:cs typeface="+mn-cs"/>
              </a:rPr>
              <a:t>Determine how PBA will add value to your business</a:t>
            </a:r>
          </a:p>
        </p:txBody>
      </p:sp>
      <p:sp>
        <p:nvSpPr>
          <p:cNvPr id="8" name="Rectangle 7">
            <a:hlinkClick r:id="rId3"/>
            <a:extLst>
              <a:ext uri="{FF2B5EF4-FFF2-40B4-BE49-F238E27FC236}">
                <a16:creationId xmlns:a16="http://schemas.microsoft.com/office/drawing/2014/main" id="{7DD147F7-6954-4DBB-869E-B2D7EB4C1296}"/>
              </a:ext>
            </a:extLst>
          </p:cNvPr>
          <p:cNvSpPr/>
          <p:nvPr/>
        </p:nvSpPr>
        <p:spPr>
          <a:xfrm>
            <a:off x="8231900" y="4866142"/>
            <a:ext cx="2852634" cy="54244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r>
              <a:rPr lang="en-US" sz="1400">
                <a:solidFill>
                  <a:srgbClr val="FFFFFF"/>
                </a:solidFill>
                <a:latin typeface="Asap SemiBold" pitchFamily="2" charset="0"/>
                <a:ea typeface="Noto Sans" panose="020B0502040504020204" pitchFamily="34" charset="0"/>
                <a:cs typeface="Noto Sans" panose="020B0502040504020204" pitchFamily="34" charset="0"/>
              </a:rPr>
              <a:t>Take the PBA Fit Assessment</a:t>
            </a:r>
            <a:endParaRPr lang="en-US" sz="800">
              <a:solidFill>
                <a:srgbClr val="FFFFFF"/>
              </a:solidFill>
              <a:latin typeface="Asap SemiBold" pitchFamily="2"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70455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person, standing&#10;&#10;Description automatically generated">
            <a:extLst>
              <a:ext uri="{FF2B5EF4-FFF2-40B4-BE49-F238E27FC236}">
                <a16:creationId xmlns:a16="http://schemas.microsoft.com/office/drawing/2014/main" id="{B1E5D16D-B57B-4ED0-8199-92A8AC55A7CD}"/>
              </a:ext>
            </a:extLst>
          </p:cNvPr>
          <p:cNvPicPr>
            <a:picLocks noChangeAspect="1"/>
          </p:cNvPicPr>
          <p:nvPr/>
        </p:nvPicPr>
        <p:blipFill rotWithShape="1">
          <a:blip r:embed="rId2"/>
          <a:srcRect l="10119" r="9137"/>
          <a:stretch/>
        </p:blipFill>
        <p:spPr>
          <a:xfrm>
            <a:off x="4808765" y="10"/>
            <a:ext cx="7383236" cy="6857990"/>
          </a:xfrm>
          <a:prstGeom prst="rect">
            <a:avLst/>
          </a:prstGeom>
        </p:spPr>
      </p:pic>
      <p:sp>
        <p:nvSpPr>
          <p:cNvPr id="117" name="Freeform: Shape 66">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Freeform: Shape 68">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224ADD2-9C32-4492-ABC5-F115FB879D9A}"/>
              </a:ext>
            </a:extLst>
          </p:cNvPr>
          <p:cNvSpPr>
            <a:spLocks noGrp="1"/>
          </p:cNvSpPr>
          <p:nvPr>
            <p:ph type="title"/>
          </p:nvPr>
        </p:nvSpPr>
        <p:spPr>
          <a:xfrm>
            <a:off x="804673" y="365125"/>
            <a:ext cx="6179700" cy="1325563"/>
          </a:xfrm>
        </p:spPr>
        <p:txBody>
          <a:bodyPr vert="horz" lIns="91440" tIns="45720" rIns="91440" bIns="45720" rtlCol="0" anchor="ctr">
            <a:normAutofit/>
          </a:bodyPr>
          <a:lstStyle/>
          <a:p>
            <a:r>
              <a:rPr lang="en-US" sz="4000" dirty="0">
                <a:solidFill>
                  <a:schemeClr val="tx1"/>
                </a:solidFill>
                <a:ea typeface="+mj-ea"/>
                <a:cs typeface="+mj-cs"/>
              </a:rPr>
              <a:t>The Architects</a:t>
            </a:r>
          </a:p>
        </p:txBody>
      </p:sp>
      <p:sp>
        <p:nvSpPr>
          <p:cNvPr id="6" name="Content Placeholder 5">
            <a:extLst>
              <a:ext uri="{FF2B5EF4-FFF2-40B4-BE49-F238E27FC236}">
                <a16:creationId xmlns:a16="http://schemas.microsoft.com/office/drawing/2014/main" id="{444293E6-9B04-4C3F-809B-1ABE3CA1644B}"/>
              </a:ext>
            </a:extLst>
          </p:cNvPr>
          <p:cNvSpPr>
            <a:spLocks noGrp="1"/>
          </p:cNvSpPr>
          <p:nvPr>
            <p:ph idx="1"/>
          </p:nvPr>
        </p:nvSpPr>
        <p:spPr>
          <a:xfrm>
            <a:off x="804673" y="2022601"/>
            <a:ext cx="4655602" cy="4154361"/>
          </a:xfrm>
        </p:spPr>
        <p:txBody>
          <a:bodyPr vert="horz" lIns="91440" tIns="45720" rIns="91440" bIns="45720" rtlCol="0">
            <a:normAutofit/>
          </a:bodyPr>
          <a:lstStyle/>
          <a:p>
            <a:pPr>
              <a:lnSpc>
                <a:spcPct val="100000"/>
              </a:lnSpc>
              <a:spcAft>
                <a:spcPts val="600"/>
              </a:spcAft>
            </a:pPr>
            <a:r>
              <a:rPr lang="en-US" sz="1400" dirty="0">
                <a:solidFill>
                  <a:schemeClr val="tx1"/>
                </a:solidFill>
                <a:latin typeface="Asap" pitchFamily="2" charset="0"/>
                <a:ea typeface="+mn-ea"/>
                <a:cs typeface="+mn-cs"/>
              </a:rPr>
              <a:t>Our mission at Adeaca is to make enterprise software work for project business. To that end, we created the first Project Business Automation system, providing an all-in-one business management solution for project-driven business. </a:t>
            </a:r>
          </a:p>
          <a:p>
            <a:pPr>
              <a:lnSpc>
                <a:spcPct val="120000"/>
              </a:lnSpc>
            </a:pPr>
            <a:r>
              <a:rPr lang="en-US" sz="1400" dirty="0">
                <a:solidFill>
                  <a:srgbClr val="FFFFFF"/>
                </a:solidFill>
                <a:latin typeface="Asap" pitchFamily="2" charset="0"/>
              </a:rPr>
              <a:t>We are revolutionizing project business management and we’re here to help solve your greatest project business challenges.</a:t>
            </a:r>
          </a:p>
          <a:p>
            <a:pPr>
              <a:lnSpc>
                <a:spcPct val="100000"/>
              </a:lnSpc>
              <a:spcAft>
                <a:spcPts val="600"/>
              </a:spcAft>
            </a:pPr>
            <a:endParaRPr lang="en-US" sz="1400" dirty="0">
              <a:solidFill>
                <a:schemeClr val="tx1"/>
              </a:solidFill>
              <a:latin typeface="Asap" pitchFamily="2" charset="0"/>
              <a:ea typeface="+mn-ea"/>
              <a:cs typeface="+mn-cs"/>
            </a:endParaRPr>
          </a:p>
          <a:p>
            <a:pPr>
              <a:lnSpc>
                <a:spcPct val="100000"/>
              </a:lnSpc>
              <a:spcAft>
                <a:spcPts val="600"/>
              </a:spcAft>
            </a:pPr>
            <a:r>
              <a:rPr lang="en-US" sz="1400" dirty="0">
                <a:solidFill>
                  <a:schemeClr val="tx1"/>
                </a:solidFill>
                <a:latin typeface="Asap" pitchFamily="2" charset="0"/>
                <a:ea typeface="+mn-ea"/>
                <a:cs typeface="+mn-cs"/>
              </a:rPr>
              <a:t>Learn more:</a:t>
            </a:r>
          </a:p>
          <a:p>
            <a:pPr>
              <a:lnSpc>
                <a:spcPct val="100000"/>
              </a:lnSpc>
              <a:spcAft>
                <a:spcPts val="600"/>
              </a:spcAft>
            </a:pPr>
            <a:r>
              <a:rPr lang="en-US" sz="1400" dirty="0">
                <a:solidFill>
                  <a:schemeClr val="tx1"/>
                </a:solidFill>
                <a:latin typeface="Asap" pitchFamily="2" charset="0"/>
                <a:ea typeface="+mn-ea"/>
                <a:cs typeface="+mn-cs"/>
                <a:hlinkClick r:id="rId3"/>
              </a:rPr>
              <a:t>www.adeaca.com</a:t>
            </a:r>
            <a:r>
              <a:rPr lang="en-US" sz="1400" dirty="0">
                <a:solidFill>
                  <a:schemeClr val="tx1"/>
                </a:solidFill>
                <a:latin typeface="Asap" pitchFamily="2" charset="0"/>
                <a:ea typeface="+mn-ea"/>
                <a:cs typeface="+mn-cs"/>
              </a:rPr>
              <a:t> </a:t>
            </a:r>
          </a:p>
          <a:p>
            <a:pPr>
              <a:lnSpc>
                <a:spcPct val="100000"/>
              </a:lnSpc>
              <a:spcAft>
                <a:spcPts val="600"/>
              </a:spcAft>
            </a:pPr>
            <a:r>
              <a:rPr lang="en-US" sz="1400" dirty="0">
                <a:solidFill>
                  <a:schemeClr val="tx1"/>
                </a:solidFill>
                <a:latin typeface="Asap" pitchFamily="2" charset="0"/>
                <a:ea typeface="+mn-ea"/>
                <a:cs typeface="+mn-cs"/>
                <a:hlinkClick r:id="rId4"/>
              </a:rPr>
              <a:t>sales@adeaca.com</a:t>
            </a:r>
            <a:endParaRPr lang="en-US" sz="1400" dirty="0">
              <a:solidFill>
                <a:schemeClr val="tx1"/>
              </a:solidFill>
              <a:latin typeface="Asap" pitchFamily="2" charset="0"/>
              <a:ea typeface="+mn-ea"/>
              <a:cs typeface="+mn-cs"/>
            </a:endParaRPr>
          </a:p>
          <a:p>
            <a:pPr>
              <a:lnSpc>
                <a:spcPct val="100000"/>
              </a:lnSpc>
              <a:spcAft>
                <a:spcPts val="600"/>
              </a:spcAft>
            </a:pPr>
            <a:r>
              <a:rPr lang="en-US" sz="1400" dirty="0">
                <a:solidFill>
                  <a:schemeClr val="tx1"/>
                </a:solidFill>
                <a:latin typeface="Asap" pitchFamily="2" charset="0"/>
                <a:ea typeface="+mn-ea"/>
                <a:cs typeface="+mn-cs"/>
              </a:rPr>
              <a:t>+1 844 589 2053</a:t>
            </a:r>
          </a:p>
          <a:p>
            <a:pPr>
              <a:lnSpc>
                <a:spcPct val="100000"/>
              </a:lnSpc>
              <a:spcAft>
                <a:spcPts val="600"/>
              </a:spcAft>
            </a:pPr>
            <a:endParaRPr lang="en-US" sz="1400" dirty="0">
              <a:solidFill>
                <a:schemeClr val="tx1"/>
              </a:solidFill>
              <a:latin typeface="Asap" pitchFamily="2" charset="0"/>
              <a:ea typeface="+mn-ea"/>
              <a:cs typeface="+mn-cs"/>
            </a:endParaRPr>
          </a:p>
        </p:txBody>
      </p:sp>
      <p:pic>
        <p:nvPicPr>
          <p:cNvPr id="14" name="Picture 13">
            <a:hlinkClick r:id="rId5"/>
            <a:extLst>
              <a:ext uri="{FF2B5EF4-FFF2-40B4-BE49-F238E27FC236}">
                <a16:creationId xmlns:a16="http://schemas.microsoft.com/office/drawing/2014/main" id="{17E04427-6ECC-4263-BE71-E58ABE288A64}"/>
              </a:ext>
            </a:extLst>
          </p:cNvPr>
          <p:cNvPicPr>
            <a:picLocks noChangeAspect="1"/>
          </p:cNvPicPr>
          <p:nvPr/>
        </p:nvPicPr>
        <p:blipFill>
          <a:blip r:embed="rId6"/>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333141573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B2F717A-7DD9-4AFF-98C3-CA877E5B21C6}"/>
              </a:ext>
            </a:extLst>
          </p:cNvPr>
          <p:cNvSpPr/>
          <p:nvPr/>
        </p:nvSpPr>
        <p:spPr>
          <a:xfrm>
            <a:off x="7830102" y="1302545"/>
            <a:ext cx="3997286" cy="4947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8022DA-7D7D-4AAD-942C-6143951071FB}"/>
              </a:ext>
            </a:extLst>
          </p:cNvPr>
          <p:cNvSpPr>
            <a:spLocks noGrp="1"/>
          </p:cNvSpPr>
          <p:nvPr>
            <p:ph type="title"/>
          </p:nvPr>
        </p:nvSpPr>
        <p:spPr>
          <a:xfrm>
            <a:off x="364612" y="172949"/>
            <a:ext cx="10977612" cy="1141318"/>
          </a:xfrm>
        </p:spPr>
        <p:txBody>
          <a:bodyPr/>
          <a:lstStyle/>
          <a:p>
            <a:r>
              <a:rPr lang="en-US" sz="3200" kern="1200" dirty="0">
                <a:ea typeface="+mj-ea"/>
                <a:cs typeface="+mj-cs"/>
              </a:rPr>
              <a:t>The Work Breakdown Structure and The Next Generation of Project Business Systems</a:t>
            </a:r>
            <a:endParaRPr lang="en-US" dirty="0"/>
          </a:p>
        </p:txBody>
      </p:sp>
      <p:grpSp>
        <p:nvGrpSpPr>
          <p:cNvPr id="3" name="Group 2">
            <a:extLst>
              <a:ext uri="{FF2B5EF4-FFF2-40B4-BE49-F238E27FC236}">
                <a16:creationId xmlns:a16="http://schemas.microsoft.com/office/drawing/2014/main" id="{D2C1C6FA-6BEF-4E69-A7B5-B0163A0CA1FC}"/>
              </a:ext>
            </a:extLst>
          </p:cNvPr>
          <p:cNvGrpSpPr/>
          <p:nvPr/>
        </p:nvGrpSpPr>
        <p:grpSpPr>
          <a:xfrm>
            <a:off x="118541" y="1302545"/>
            <a:ext cx="7644177" cy="5044726"/>
            <a:chOff x="3109171" y="1347555"/>
            <a:chExt cx="8530002" cy="4001481"/>
          </a:xfrm>
        </p:grpSpPr>
        <p:sp>
          <p:nvSpPr>
            <p:cNvPr id="4" name="Rectangle 3">
              <a:extLst>
                <a:ext uri="{FF2B5EF4-FFF2-40B4-BE49-F238E27FC236}">
                  <a16:creationId xmlns:a16="http://schemas.microsoft.com/office/drawing/2014/main" id="{29E22DD2-4C9B-4CB8-906C-127A3518BEEE}"/>
                </a:ext>
              </a:extLst>
            </p:cNvPr>
            <p:cNvSpPr/>
            <p:nvPr/>
          </p:nvSpPr>
          <p:spPr>
            <a:xfrm>
              <a:off x="3126154" y="4558452"/>
              <a:ext cx="6619632" cy="79058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1F8C18-C545-4055-B656-DD9592ACB3FA}"/>
                </a:ext>
              </a:extLst>
            </p:cNvPr>
            <p:cNvSpPr/>
            <p:nvPr/>
          </p:nvSpPr>
          <p:spPr>
            <a:xfrm>
              <a:off x="3126154" y="3222675"/>
              <a:ext cx="6714767" cy="1335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3B4C29F-9225-4E31-A8EE-732EC32DC09E}"/>
                </a:ext>
              </a:extLst>
            </p:cNvPr>
            <p:cNvSpPr/>
            <p:nvPr/>
          </p:nvSpPr>
          <p:spPr>
            <a:xfrm>
              <a:off x="3126154" y="2219107"/>
              <a:ext cx="6619632" cy="100091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C94A4D0-A190-4511-AF2B-8FB9A9314E0E}"/>
                </a:ext>
              </a:extLst>
            </p:cNvPr>
            <p:cNvSpPr/>
            <p:nvPr/>
          </p:nvSpPr>
          <p:spPr>
            <a:xfrm>
              <a:off x="3462617" y="1347555"/>
              <a:ext cx="2430310" cy="880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spcAft>
                  <a:spcPts val="2400"/>
                </a:spcAft>
              </a:pPr>
              <a:r>
                <a:rPr lang="en-US" sz="1600" dirty="0">
                  <a:solidFill>
                    <a:srgbClr val="FFFFFF"/>
                  </a:solidFill>
                  <a:latin typeface="Asap SemiBold" pitchFamily="2" charset="0"/>
                </a:rPr>
                <a:t>Gen 1: </a:t>
              </a:r>
              <a:r>
                <a:rPr lang="en-US" sz="1600" dirty="0">
                  <a:solidFill>
                    <a:srgbClr val="FFFFFF"/>
                  </a:solidFill>
                  <a:latin typeface="Asap" pitchFamily="2" charset="0"/>
                </a:rPr>
                <a:t>Productivity tools</a:t>
              </a:r>
            </a:p>
          </p:txBody>
        </p:sp>
        <p:sp>
          <p:nvSpPr>
            <p:cNvPr id="8" name="Rectangle 7">
              <a:extLst>
                <a:ext uri="{FF2B5EF4-FFF2-40B4-BE49-F238E27FC236}">
                  <a16:creationId xmlns:a16="http://schemas.microsoft.com/office/drawing/2014/main" id="{B5D210DE-8FDA-4C3E-BDC7-4FC961E127BE}"/>
                </a:ext>
              </a:extLst>
            </p:cNvPr>
            <p:cNvSpPr/>
            <p:nvPr/>
          </p:nvSpPr>
          <p:spPr>
            <a:xfrm>
              <a:off x="6336918" y="1347555"/>
              <a:ext cx="2430310" cy="8808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1600" dirty="0">
                  <a:solidFill>
                    <a:srgbClr val="FFFFFF"/>
                  </a:solidFill>
                  <a:latin typeface="Asap SemiBold" pitchFamily="2" charset="0"/>
                </a:rPr>
                <a:t>Gen 2: </a:t>
              </a:r>
            </a:p>
            <a:p>
              <a:pPr algn="ctr">
                <a:spcAft>
                  <a:spcPts val="2400"/>
                </a:spcAft>
              </a:pPr>
              <a:r>
                <a:rPr lang="en-US" sz="1600" dirty="0">
                  <a:solidFill>
                    <a:srgbClr val="FFFFFF"/>
                  </a:solidFill>
                  <a:latin typeface="Asap" pitchFamily="2" charset="0"/>
                </a:rPr>
                <a:t>Project ERP &amp; Vertical Solutions</a:t>
              </a:r>
            </a:p>
          </p:txBody>
        </p:sp>
        <p:sp>
          <p:nvSpPr>
            <p:cNvPr id="9" name="Rectangle 8">
              <a:extLst>
                <a:ext uri="{FF2B5EF4-FFF2-40B4-BE49-F238E27FC236}">
                  <a16:creationId xmlns:a16="http://schemas.microsoft.com/office/drawing/2014/main" id="{4F788ACB-0A35-4BA1-B6C2-5F18B1E2CBF9}"/>
                </a:ext>
              </a:extLst>
            </p:cNvPr>
            <p:cNvSpPr/>
            <p:nvPr/>
          </p:nvSpPr>
          <p:spPr>
            <a:xfrm>
              <a:off x="9208863" y="1347555"/>
              <a:ext cx="2430310" cy="880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1600" dirty="0">
                  <a:solidFill>
                    <a:srgbClr val="FFFFFF"/>
                  </a:solidFill>
                  <a:latin typeface="Asap SemiBold" pitchFamily="2" charset="0"/>
                </a:rPr>
                <a:t>Gen 3: </a:t>
              </a:r>
            </a:p>
            <a:p>
              <a:pPr algn="ctr">
                <a:spcAft>
                  <a:spcPts val="2400"/>
                </a:spcAft>
              </a:pPr>
              <a:r>
                <a:rPr lang="en-US" sz="1600" dirty="0">
                  <a:solidFill>
                    <a:srgbClr val="FFFFFF"/>
                  </a:solidFill>
                  <a:latin typeface="Asap" pitchFamily="2" charset="0"/>
                </a:rPr>
                <a:t>Project Business Automation</a:t>
              </a:r>
            </a:p>
          </p:txBody>
        </p:sp>
        <p:sp>
          <p:nvSpPr>
            <p:cNvPr id="10" name="TextBox 9">
              <a:extLst>
                <a:ext uri="{FF2B5EF4-FFF2-40B4-BE49-F238E27FC236}">
                  <a16:creationId xmlns:a16="http://schemas.microsoft.com/office/drawing/2014/main" id="{36025110-9E1D-4B14-9558-65DF80847634}"/>
                </a:ext>
              </a:extLst>
            </p:cNvPr>
            <p:cNvSpPr txBox="1"/>
            <p:nvPr/>
          </p:nvSpPr>
          <p:spPr>
            <a:xfrm>
              <a:off x="3462617" y="3222675"/>
              <a:ext cx="2430310" cy="1335778"/>
            </a:xfrm>
            <a:prstGeom prst="rect">
              <a:avLst/>
            </a:prstGeom>
            <a:solidFill>
              <a:schemeClr val="accent1">
                <a:lumMod val="40000"/>
                <a:lumOff val="60000"/>
              </a:schemeClr>
            </a:solidFill>
          </p:spPr>
          <p:txBody>
            <a:bodyPr wrap="square" lIns="182880" tIns="182880" rIns="182880" bIns="182880" rtlCol="0" anchor="t">
              <a:noAutofit/>
            </a:bodyPr>
            <a:lstStyle/>
            <a:p>
              <a:pPr marL="171450" indent="-171450">
                <a:spcAft>
                  <a:spcPts val="600"/>
                </a:spcAft>
                <a:buFont typeface="Arial" panose="020B0604020202020204" pitchFamily="34" charset="0"/>
                <a:buChar char="•"/>
              </a:pPr>
              <a:r>
                <a:rPr lang="en-US" sz="1000">
                  <a:latin typeface="Asap" pitchFamily="2" charset="0"/>
                </a:rPr>
                <a:t>Focused on operational planning with the creation of PC productivity tools to manage the WBS.</a:t>
              </a:r>
            </a:p>
          </p:txBody>
        </p:sp>
        <p:sp>
          <p:nvSpPr>
            <p:cNvPr id="11" name="TextBox 10">
              <a:extLst>
                <a:ext uri="{FF2B5EF4-FFF2-40B4-BE49-F238E27FC236}">
                  <a16:creationId xmlns:a16="http://schemas.microsoft.com/office/drawing/2014/main" id="{ECA6086E-5E5E-458A-A6E5-8EC5C12B453C}"/>
                </a:ext>
              </a:extLst>
            </p:cNvPr>
            <p:cNvSpPr txBox="1"/>
            <p:nvPr/>
          </p:nvSpPr>
          <p:spPr>
            <a:xfrm>
              <a:off x="6336918" y="3222675"/>
              <a:ext cx="2430310" cy="1335778"/>
            </a:xfrm>
            <a:prstGeom prst="rect">
              <a:avLst/>
            </a:prstGeom>
            <a:solidFill>
              <a:schemeClr val="accent5">
                <a:lumMod val="40000"/>
                <a:lumOff val="60000"/>
              </a:schemeClr>
            </a:solidFill>
          </p:spPr>
          <p:txBody>
            <a:bodyPr wrap="square" lIns="182880" tIns="182880" rIns="182880" bIns="182880" rtlCol="0" anchor="t">
              <a:noAutofit/>
            </a:bodyPr>
            <a:lstStyle/>
            <a:p>
              <a:pPr marL="171450" indent="-171450">
                <a:spcAft>
                  <a:spcPts val="600"/>
                </a:spcAft>
                <a:buFont typeface="Arial" panose="020B0604020202020204" pitchFamily="34" charset="0"/>
                <a:buChar char="•"/>
              </a:pPr>
              <a:r>
                <a:rPr lang="en-US" sz="1000" dirty="0">
                  <a:latin typeface="Asap" pitchFamily="2" charset="0"/>
                </a:rPr>
                <a:t>Industry-specific project management applications emerge and the introduction of project accounting features in the ERP</a:t>
              </a:r>
            </a:p>
            <a:p>
              <a:pPr marL="171450" indent="-171450">
                <a:spcAft>
                  <a:spcPts val="600"/>
                </a:spcAft>
                <a:buFont typeface="Arial" panose="020B0604020202020204" pitchFamily="34" charset="0"/>
                <a:buChar char="•"/>
              </a:pPr>
              <a:r>
                <a:rPr lang="en-US" sz="1000" dirty="0">
                  <a:latin typeface="Asap" pitchFamily="2" charset="0"/>
                </a:rPr>
                <a:t>Acquisition is not integration</a:t>
              </a:r>
            </a:p>
            <a:p>
              <a:pPr>
                <a:spcAft>
                  <a:spcPts val="600"/>
                </a:spcAft>
              </a:pPr>
              <a:endParaRPr lang="en-US" sz="1000" dirty="0">
                <a:latin typeface="Asap" pitchFamily="2" charset="0"/>
              </a:endParaRPr>
            </a:p>
          </p:txBody>
        </p:sp>
        <p:sp>
          <p:nvSpPr>
            <p:cNvPr id="12" name="TextBox 11">
              <a:extLst>
                <a:ext uri="{FF2B5EF4-FFF2-40B4-BE49-F238E27FC236}">
                  <a16:creationId xmlns:a16="http://schemas.microsoft.com/office/drawing/2014/main" id="{126A9E7C-7BCC-4B40-9A58-71C12D60618E}"/>
                </a:ext>
              </a:extLst>
            </p:cNvPr>
            <p:cNvSpPr txBox="1"/>
            <p:nvPr/>
          </p:nvSpPr>
          <p:spPr>
            <a:xfrm>
              <a:off x="9208863" y="3222675"/>
              <a:ext cx="2430310" cy="1335778"/>
            </a:xfrm>
            <a:prstGeom prst="rect">
              <a:avLst/>
            </a:prstGeom>
            <a:solidFill>
              <a:schemeClr val="accent4">
                <a:lumMod val="40000"/>
                <a:lumOff val="60000"/>
              </a:schemeClr>
            </a:solidFill>
          </p:spPr>
          <p:txBody>
            <a:bodyPr wrap="square" lIns="182880" tIns="182880" rIns="182880" bIns="182880" rtlCol="0" anchor="t">
              <a:noAutofit/>
            </a:bodyPr>
            <a:lstStyle/>
            <a:p>
              <a:pPr marL="171450" indent="-171450">
                <a:spcAft>
                  <a:spcPts val="600"/>
                </a:spcAft>
                <a:buFont typeface="Arial" panose="020B0604020202020204" pitchFamily="34" charset="0"/>
                <a:buChar char="•"/>
              </a:pPr>
              <a:r>
                <a:rPr lang="en-US" sz="1000" dirty="0">
                  <a:latin typeface="Asap" pitchFamily="2" charset="0"/>
                </a:rPr>
                <a:t>Reinvention of known capabilities from the ground up to work seamlessly together results in a range of new and powerful capabilities</a:t>
              </a:r>
            </a:p>
            <a:p>
              <a:pPr marL="171450" indent="-171450">
                <a:spcAft>
                  <a:spcPts val="600"/>
                </a:spcAft>
                <a:buFont typeface="Arial" panose="020B0604020202020204" pitchFamily="34" charset="0"/>
                <a:buChar char="•"/>
              </a:pPr>
              <a:r>
                <a:rPr lang="en-US" sz="1000" dirty="0">
                  <a:latin typeface="Asap" pitchFamily="2" charset="0"/>
                </a:rPr>
                <a:t>Introduction of project execution in the business system</a:t>
              </a:r>
            </a:p>
          </p:txBody>
        </p:sp>
        <p:sp>
          <p:nvSpPr>
            <p:cNvPr id="13" name="TextBox 12">
              <a:extLst>
                <a:ext uri="{FF2B5EF4-FFF2-40B4-BE49-F238E27FC236}">
                  <a16:creationId xmlns:a16="http://schemas.microsoft.com/office/drawing/2014/main" id="{29DB0CE2-25AA-4BFF-B732-16FBBA42ADCB}"/>
                </a:ext>
              </a:extLst>
            </p:cNvPr>
            <p:cNvSpPr txBox="1"/>
            <p:nvPr/>
          </p:nvSpPr>
          <p:spPr>
            <a:xfrm>
              <a:off x="3462617" y="4558452"/>
              <a:ext cx="2430310" cy="790580"/>
            </a:xfrm>
            <a:prstGeom prst="rect">
              <a:avLst/>
            </a:prstGeom>
            <a:solidFill>
              <a:schemeClr val="accent1">
                <a:lumMod val="60000"/>
                <a:lumOff val="40000"/>
              </a:schemeClr>
            </a:solidFill>
          </p:spPr>
          <p:txBody>
            <a:bodyPr wrap="square" lIns="182880" tIns="182880" rIns="182880" bIns="182880" rtlCol="0">
              <a:noAutofit/>
            </a:bodyPr>
            <a:lstStyle/>
            <a:p>
              <a:pPr marL="171450" indent="-171450">
                <a:buFont typeface="Arial" panose="020B0604020202020204" pitchFamily="34" charset="0"/>
                <a:buChar char="•"/>
              </a:pPr>
              <a:r>
                <a:rPr lang="en-US" sz="1000" dirty="0">
                  <a:latin typeface="Asap" pitchFamily="2" charset="0"/>
                </a:rPr>
                <a:t>Microsoft Project (1984)</a:t>
              </a:r>
            </a:p>
            <a:p>
              <a:pPr marL="171450" indent="-171450">
                <a:buFont typeface="Arial" panose="020B0604020202020204" pitchFamily="34" charset="0"/>
                <a:buChar char="•"/>
              </a:pPr>
              <a:r>
                <a:rPr lang="en-US" sz="1000" dirty="0">
                  <a:latin typeface="Asap" pitchFamily="2" charset="0"/>
                </a:rPr>
                <a:t>Oracle Primavera (1983)</a:t>
              </a:r>
            </a:p>
            <a:p>
              <a:pPr marL="171450" indent="-171450">
                <a:buFont typeface="Arial" panose="020B0604020202020204" pitchFamily="34" charset="0"/>
                <a:buChar char="•"/>
              </a:pPr>
              <a:r>
                <a:rPr lang="en-US" sz="1000" dirty="0">
                  <a:latin typeface="Asap" pitchFamily="2" charset="0"/>
                </a:rPr>
                <a:t>Excel (1985)</a:t>
              </a:r>
            </a:p>
          </p:txBody>
        </p:sp>
        <p:sp>
          <p:nvSpPr>
            <p:cNvPr id="14" name="TextBox 13">
              <a:extLst>
                <a:ext uri="{FF2B5EF4-FFF2-40B4-BE49-F238E27FC236}">
                  <a16:creationId xmlns:a16="http://schemas.microsoft.com/office/drawing/2014/main" id="{F3B9A7B5-510C-49A0-A610-7A27D44BD8EB}"/>
                </a:ext>
              </a:extLst>
            </p:cNvPr>
            <p:cNvSpPr txBox="1"/>
            <p:nvPr/>
          </p:nvSpPr>
          <p:spPr>
            <a:xfrm>
              <a:off x="6336918" y="4558452"/>
              <a:ext cx="2430310" cy="790580"/>
            </a:xfrm>
            <a:prstGeom prst="rect">
              <a:avLst/>
            </a:prstGeom>
            <a:solidFill>
              <a:schemeClr val="accent5">
                <a:lumMod val="60000"/>
                <a:lumOff val="40000"/>
              </a:schemeClr>
            </a:solidFill>
          </p:spPr>
          <p:txBody>
            <a:bodyPr wrap="square" lIns="182880" tIns="182880" rIns="182880" bIns="182880" rtlCol="0">
              <a:noAutofit/>
            </a:bodyPr>
            <a:lstStyle/>
            <a:p>
              <a:pPr marL="171450" indent="-171450">
                <a:buFont typeface="Arial" panose="020B0604020202020204" pitchFamily="34" charset="0"/>
                <a:buChar char="•"/>
              </a:pPr>
              <a:r>
                <a:rPr lang="en-US" sz="1000" dirty="0" err="1">
                  <a:latin typeface="Asap" pitchFamily="2" charset="0"/>
                </a:rPr>
                <a:t>Deltek</a:t>
              </a:r>
              <a:r>
                <a:rPr lang="en-US" sz="1000" dirty="0">
                  <a:latin typeface="Asap" pitchFamily="2" charset="0"/>
                </a:rPr>
                <a:t> (1994) - Financials</a:t>
              </a:r>
            </a:p>
            <a:p>
              <a:pPr marL="171450" indent="-171450">
                <a:buFont typeface="Arial" panose="020B0604020202020204" pitchFamily="34" charset="0"/>
                <a:buChar char="•"/>
              </a:pPr>
              <a:r>
                <a:rPr lang="en-US" sz="1000" dirty="0">
                  <a:latin typeface="Asap" pitchFamily="2" charset="0"/>
                </a:rPr>
                <a:t>IFS Applications (1993)</a:t>
              </a:r>
            </a:p>
            <a:p>
              <a:pPr marL="171450" indent="-171450">
                <a:buFont typeface="Arial" panose="020B0604020202020204" pitchFamily="34" charset="0"/>
                <a:buChar char="•"/>
              </a:pPr>
              <a:r>
                <a:rPr lang="en-US" sz="1000" dirty="0">
                  <a:latin typeface="Asap" pitchFamily="2" charset="0"/>
                </a:rPr>
                <a:t>Procore (2002)</a:t>
              </a:r>
            </a:p>
            <a:p>
              <a:pPr marL="171450" indent="-171450">
                <a:buFont typeface="Arial" panose="020B0604020202020204" pitchFamily="34" charset="0"/>
                <a:buChar char="•"/>
              </a:pPr>
              <a:r>
                <a:rPr lang="en-US" sz="1000" dirty="0">
                  <a:latin typeface="Asap" pitchFamily="2" charset="0"/>
                </a:rPr>
                <a:t>PSA (1997)</a:t>
              </a:r>
            </a:p>
          </p:txBody>
        </p:sp>
        <p:sp>
          <p:nvSpPr>
            <p:cNvPr id="15" name="TextBox 14">
              <a:extLst>
                <a:ext uri="{FF2B5EF4-FFF2-40B4-BE49-F238E27FC236}">
                  <a16:creationId xmlns:a16="http://schemas.microsoft.com/office/drawing/2014/main" id="{68BDBA9E-EE52-466B-A789-A48A42A37F3D}"/>
                </a:ext>
              </a:extLst>
            </p:cNvPr>
            <p:cNvSpPr txBox="1"/>
            <p:nvPr/>
          </p:nvSpPr>
          <p:spPr>
            <a:xfrm>
              <a:off x="9208863" y="4558452"/>
              <a:ext cx="2430310" cy="790580"/>
            </a:xfrm>
            <a:prstGeom prst="rect">
              <a:avLst/>
            </a:prstGeom>
            <a:solidFill>
              <a:schemeClr val="accent4">
                <a:lumMod val="60000"/>
                <a:lumOff val="40000"/>
              </a:schemeClr>
            </a:solidFill>
          </p:spPr>
          <p:txBody>
            <a:bodyPr wrap="square" lIns="182880" tIns="182880" rIns="182880" bIns="182880" rtlCol="0">
              <a:noAutofit/>
            </a:bodyPr>
            <a:lstStyle/>
            <a:p>
              <a:pPr marL="171450" indent="-171450">
                <a:buFont typeface="Arial" panose="020B0604020202020204" pitchFamily="34" charset="0"/>
                <a:buChar char="•"/>
              </a:pPr>
              <a:r>
                <a:rPr lang="en-US" sz="1000" dirty="0">
                  <a:latin typeface="Asap" pitchFamily="2" charset="0"/>
                </a:rPr>
                <a:t>Adeaca PBA</a:t>
              </a:r>
            </a:p>
          </p:txBody>
        </p:sp>
        <p:sp>
          <p:nvSpPr>
            <p:cNvPr id="16" name="Arrow: Pentagon 15">
              <a:extLst>
                <a:ext uri="{FF2B5EF4-FFF2-40B4-BE49-F238E27FC236}">
                  <a16:creationId xmlns:a16="http://schemas.microsoft.com/office/drawing/2014/main" id="{B9749952-8EE1-4D02-80E1-B2EB251C3E43}"/>
                </a:ext>
              </a:extLst>
            </p:cNvPr>
            <p:cNvSpPr/>
            <p:nvPr/>
          </p:nvSpPr>
          <p:spPr>
            <a:xfrm>
              <a:off x="6002396" y="1455770"/>
              <a:ext cx="218867" cy="66442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B41629B-3069-4118-BCA2-2E3DE7E1780C}"/>
                </a:ext>
              </a:extLst>
            </p:cNvPr>
            <p:cNvSpPr txBox="1"/>
            <p:nvPr/>
          </p:nvSpPr>
          <p:spPr>
            <a:xfrm rot="16200000">
              <a:off x="2632223" y="3718843"/>
              <a:ext cx="1335779" cy="343443"/>
            </a:xfrm>
            <a:prstGeom prst="rect">
              <a:avLst/>
            </a:prstGeom>
            <a:noFill/>
          </p:spPr>
          <p:txBody>
            <a:bodyPr wrap="square" lIns="91440" tIns="45720" rIns="91440" bIns="45720" rtlCol="0" anchor="t">
              <a:spAutoFit/>
            </a:bodyPr>
            <a:lstStyle/>
            <a:p>
              <a:pPr algn="ctr"/>
              <a:r>
                <a:rPr lang="en-US" sz="1400" dirty="0">
                  <a:latin typeface="Asap Medium"/>
                </a:rPr>
                <a:t>Characteristics</a:t>
              </a:r>
              <a:endParaRPr lang="en-US" sz="1400" dirty="0">
                <a:latin typeface="Asap Medium" pitchFamily="2" charset="0"/>
              </a:endParaRPr>
            </a:p>
          </p:txBody>
        </p:sp>
        <p:sp>
          <p:nvSpPr>
            <p:cNvPr id="18" name="TextBox 17">
              <a:extLst>
                <a:ext uri="{FF2B5EF4-FFF2-40B4-BE49-F238E27FC236}">
                  <a16:creationId xmlns:a16="http://schemas.microsoft.com/office/drawing/2014/main" id="{31F75E36-9189-4850-B889-813B43474920}"/>
                </a:ext>
              </a:extLst>
            </p:cNvPr>
            <p:cNvSpPr txBox="1"/>
            <p:nvPr/>
          </p:nvSpPr>
          <p:spPr>
            <a:xfrm rot="16200000">
              <a:off x="2913443" y="4782023"/>
              <a:ext cx="790582" cy="343443"/>
            </a:xfrm>
            <a:prstGeom prst="rect">
              <a:avLst/>
            </a:prstGeom>
            <a:noFill/>
          </p:spPr>
          <p:txBody>
            <a:bodyPr wrap="square" rtlCol="0">
              <a:spAutoFit/>
            </a:bodyPr>
            <a:lstStyle/>
            <a:p>
              <a:pPr algn="ctr"/>
              <a:r>
                <a:rPr lang="en-US" sz="1400" dirty="0">
                  <a:latin typeface="Asap Medium" pitchFamily="2" charset="0"/>
                </a:rPr>
                <a:t>Examples</a:t>
              </a:r>
            </a:p>
          </p:txBody>
        </p:sp>
        <p:sp>
          <p:nvSpPr>
            <p:cNvPr id="19" name="Arrow: Pentagon 18">
              <a:extLst>
                <a:ext uri="{FF2B5EF4-FFF2-40B4-BE49-F238E27FC236}">
                  <a16:creationId xmlns:a16="http://schemas.microsoft.com/office/drawing/2014/main" id="{5433DAF5-5ADE-4E5C-BB94-6AF95DD6A667}"/>
                </a:ext>
              </a:extLst>
            </p:cNvPr>
            <p:cNvSpPr/>
            <p:nvPr/>
          </p:nvSpPr>
          <p:spPr>
            <a:xfrm>
              <a:off x="8875520" y="1455770"/>
              <a:ext cx="218867" cy="66442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530D3C-87DB-4C47-90E5-46B2474EB87F}"/>
                </a:ext>
              </a:extLst>
            </p:cNvPr>
            <p:cNvSpPr txBox="1"/>
            <p:nvPr/>
          </p:nvSpPr>
          <p:spPr>
            <a:xfrm rot="16200000">
              <a:off x="2745772" y="2608326"/>
              <a:ext cx="1034576" cy="307777"/>
            </a:xfrm>
            <a:prstGeom prst="rect">
              <a:avLst/>
            </a:prstGeom>
            <a:noFill/>
          </p:spPr>
          <p:txBody>
            <a:bodyPr wrap="square" lIns="91440" tIns="45720" rIns="91440" bIns="45720" rtlCol="0" anchor="t">
              <a:spAutoFit/>
            </a:bodyPr>
            <a:lstStyle/>
            <a:p>
              <a:pPr algn="ctr"/>
              <a:r>
                <a:rPr lang="en-US" sz="1400">
                  <a:latin typeface="Asap Medium"/>
                </a:rPr>
                <a:t>Focus</a:t>
              </a:r>
              <a:endParaRPr lang="en-US" sz="1400">
                <a:latin typeface="Asap Medium" pitchFamily="2" charset="0"/>
              </a:endParaRPr>
            </a:p>
          </p:txBody>
        </p:sp>
        <p:sp>
          <p:nvSpPr>
            <p:cNvPr id="21" name="TextBox 20">
              <a:extLst>
                <a:ext uri="{FF2B5EF4-FFF2-40B4-BE49-F238E27FC236}">
                  <a16:creationId xmlns:a16="http://schemas.microsoft.com/office/drawing/2014/main" id="{04709991-1530-4C61-8C3D-EDD8BB0A85F1}"/>
                </a:ext>
              </a:extLst>
            </p:cNvPr>
            <p:cNvSpPr txBox="1"/>
            <p:nvPr/>
          </p:nvSpPr>
          <p:spPr>
            <a:xfrm>
              <a:off x="3462617" y="2219107"/>
              <a:ext cx="2430310" cy="1000918"/>
            </a:xfrm>
            <a:prstGeom prst="rect">
              <a:avLst/>
            </a:prstGeom>
            <a:solidFill>
              <a:schemeClr val="accent1">
                <a:lumMod val="20000"/>
                <a:lumOff val="80000"/>
              </a:schemeClr>
            </a:solidFill>
          </p:spPr>
          <p:txBody>
            <a:bodyPr wrap="square" lIns="182880" tIns="182880" rIns="182880" bIns="182880" rtlCol="0" anchor="t">
              <a:noAutofit/>
            </a:bodyPr>
            <a:lstStyle/>
            <a:p>
              <a:pPr marL="171450" indent="-171450">
                <a:spcAft>
                  <a:spcPts val="600"/>
                </a:spcAft>
                <a:buFont typeface="Arial" panose="020B0604020202020204" pitchFamily="34" charset="0"/>
                <a:buChar char="•"/>
              </a:pPr>
              <a:r>
                <a:rPr lang="en-US" sz="1000" dirty="0">
                  <a:latin typeface="Asap" pitchFamily="2" charset="0"/>
                </a:rPr>
                <a:t>Digitize project planning and scheduling</a:t>
              </a:r>
              <a:endParaRPr lang="en-US" sz="1200" dirty="0">
                <a:latin typeface="Asap" pitchFamily="2" charset="0"/>
              </a:endParaRPr>
            </a:p>
          </p:txBody>
        </p:sp>
        <p:sp>
          <p:nvSpPr>
            <p:cNvPr id="22" name="TextBox 21">
              <a:extLst>
                <a:ext uri="{FF2B5EF4-FFF2-40B4-BE49-F238E27FC236}">
                  <a16:creationId xmlns:a16="http://schemas.microsoft.com/office/drawing/2014/main" id="{490876CC-7E19-42E3-B011-B42A6AA108B0}"/>
                </a:ext>
              </a:extLst>
            </p:cNvPr>
            <p:cNvSpPr txBox="1"/>
            <p:nvPr/>
          </p:nvSpPr>
          <p:spPr>
            <a:xfrm>
              <a:off x="6336918" y="2219107"/>
              <a:ext cx="2430310" cy="1000918"/>
            </a:xfrm>
            <a:prstGeom prst="rect">
              <a:avLst/>
            </a:prstGeom>
            <a:solidFill>
              <a:schemeClr val="accent5">
                <a:lumMod val="20000"/>
                <a:lumOff val="80000"/>
              </a:schemeClr>
            </a:solidFill>
          </p:spPr>
          <p:txBody>
            <a:bodyPr wrap="square" lIns="182880" tIns="182880" rIns="182880" bIns="182880" rtlCol="0" anchor="t">
              <a:noAutofit/>
            </a:bodyPr>
            <a:lstStyle/>
            <a:p>
              <a:pPr marL="171450" indent="-171450">
                <a:spcAft>
                  <a:spcPts val="600"/>
                </a:spcAft>
                <a:buFont typeface="Arial" panose="020B0604020202020204" pitchFamily="34" charset="0"/>
                <a:buChar char="•"/>
              </a:pPr>
              <a:r>
                <a:rPr lang="en-US" sz="1000" dirty="0">
                  <a:latin typeface="Asap" pitchFamily="2" charset="0"/>
                </a:rPr>
                <a:t>Consolidation of capabilities in one place</a:t>
              </a:r>
            </a:p>
            <a:p>
              <a:pPr>
                <a:spcAft>
                  <a:spcPts val="600"/>
                </a:spcAft>
              </a:pPr>
              <a:endParaRPr lang="en-US" sz="1000" dirty="0">
                <a:latin typeface="Asap" pitchFamily="2" charset="0"/>
              </a:endParaRPr>
            </a:p>
          </p:txBody>
        </p:sp>
        <p:sp>
          <p:nvSpPr>
            <p:cNvPr id="23" name="TextBox 22">
              <a:extLst>
                <a:ext uri="{FF2B5EF4-FFF2-40B4-BE49-F238E27FC236}">
                  <a16:creationId xmlns:a16="http://schemas.microsoft.com/office/drawing/2014/main" id="{C8D3DCF7-F377-45DF-A740-583D4C61D51C}"/>
                </a:ext>
              </a:extLst>
            </p:cNvPr>
            <p:cNvSpPr txBox="1"/>
            <p:nvPr/>
          </p:nvSpPr>
          <p:spPr>
            <a:xfrm>
              <a:off x="9208863" y="2219107"/>
              <a:ext cx="2430310" cy="1000918"/>
            </a:xfrm>
            <a:prstGeom prst="rect">
              <a:avLst/>
            </a:prstGeom>
            <a:solidFill>
              <a:schemeClr val="accent4">
                <a:lumMod val="20000"/>
                <a:lumOff val="80000"/>
              </a:schemeClr>
            </a:solidFill>
          </p:spPr>
          <p:txBody>
            <a:bodyPr wrap="square" lIns="182880" tIns="182880" rIns="182880" bIns="182880" rtlCol="0" anchor="t">
              <a:noAutofit/>
            </a:bodyPr>
            <a:lstStyle/>
            <a:p>
              <a:pPr marL="171450" indent="-171450">
                <a:spcAft>
                  <a:spcPts val="600"/>
                </a:spcAft>
                <a:buFont typeface="Arial" panose="020B0604020202020204" pitchFamily="34" charset="0"/>
                <a:buChar char="•"/>
              </a:pPr>
              <a:r>
                <a:rPr lang="en-US" sz="1000" dirty="0">
                  <a:latin typeface="Asap" pitchFamily="2" charset="0"/>
                </a:rPr>
                <a:t>Process-first approach to project business with all project financials and operations in a comprehensive integrated business system</a:t>
              </a:r>
              <a:endParaRPr lang="en-US" sz="1200" dirty="0">
                <a:latin typeface="Asap" pitchFamily="2" charset="0"/>
              </a:endParaRPr>
            </a:p>
          </p:txBody>
        </p:sp>
      </p:grpSp>
      <p:sp>
        <p:nvSpPr>
          <p:cNvPr id="25" name="TextBox 24">
            <a:extLst>
              <a:ext uri="{FF2B5EF4-FFF2-40B4-BE49-F238E27FC236}">
                <a16:creationId xmlns:a16="http://schemas.microsoft.com/office/drawing/2014/main" id="{118FD980-45B6-4A0A-8973-007021D55165}"/>
              </a:ext>
            </a:extLst>
          </p:cNvPr>
          <p:cNvSpPr txBox="1"/>
          <p:nvPr/>
        </p:nvSpPr>
        <p:spPr>
          <a:xfrm>
            <a:off x="8302756" y="1314267"/>
            <a:ext cx="3435240" cy="4933658"/>
          </a:xfrm>
          <a:prstGeom prst="rect">
            <a:avLst/>
          </a:prstGeom>
          <a:noFill/>
        </p:spPr>
        <p:txBody>
          <a:bodyPr wrap="square" rtlCol="0">
            <a:spAutoFit/>
          </a:bodyPr>
          <a:lstStyle/>
          <a:p>
            <a:r>
              <a:rPr lang="en-US" sz="1100" b="1" kern="1200" dirty="0">
                <a:solidFill>
                  <a:schemeClr val="accent2"/>
                </a:solidFill>
                <a:latin typeface="Asap SemiBold" pitchFamily="2" charset="0"/>
                <a:ea typeface="+mj-ea"/>
                <a:cs typeface="+mj-cs"/>
              </a:rPr>
              <a:t>Are you stuck using Generation one and two project applications?</a:t>
            </a:r>
          </a:p>
          <a:p>
            <a:endParaRPr lang="en-US" sz="1100" b="1" dirty="0">
              <a:solidFill>
                <a:schemeClr val="accent2"/>
              </a:solidFill>
              <a:latin typeface="Asap SemiBold" pitchFamily="2" charset="0"/>
            </a:endParaRPr>
          </a:p>
          <a:p>
            <a:r>
              <a:rPr lang="en-US" sz="1100" dirty="0">
                <a:solidFill>
                  <a:schemeClr val="accent2"/>
                </a:solidFill>
                <a:latin typeface="Asap" pitchFamily="2" charset="0"/>
              </a:rPr>
              <a:t>Adeaca Project Business Automation is a third-generation project solution that brings your project and business needs together. </a:t>
            </a:r>
          </a:p>
          <a:p>
            <a:endParaRPr lang="en-US" sz="1100" dirty="0">
              <a:solidFill>
                <a:schemeClr val="accent2"/>
              </a:solidFill>
              <a:effectLst/>
              <a:latin typeface="Asap" pitchFamily="2" charset="0"/>
            </a:endParaRPr>
          </a:p>
          <a:p>
            <a:r>
              <a:rPr lang="en-US" sz="1100" dirty="0">
                <a:solidFill>
                  <a:schemeClr val="accent2"/>
                </a:solidFill>
                <a:effectLst/>
                <a:latin typeface="Asap" pitchFamily="2" charset="0"/>
              </a:rPr>
              <a:t>Unlike  generation one and two solutions, PBA creates a completely integrated business system that supports project-driven processes and the associated business requirements from end-to-end.</a:t>
            </a:r>
          </a:p>
          <a:p>
            <a:endParaRPr lang="en-US" sz="1100" dirty="0">
              <a:solidFill>
                <a:schemeClr val="accent2"/>
              </a:solidFill>
              <a:latin typeface="Asap" pitchFamily="2" charset="0"/>
            </a:endParaRPr>
          </a:p>
          <a:p>
            <a:endParaRPr lang="en-US" sz="1100" dirty="0">
              <a:solidFill>
                <a:schemeClr val="accent2"/>
              </a:solidFill>
              <a:latin typeface="Asap" pitchFamily="2" charset="0"/>
            </a:endParaRPr>
          </a:p>
          <a:p>
            <a:r>
              <a:rPr lang="en-US" sz="1100" b="1" dirty="0">
                <a:solidFill>
                  <a:schemeClr val="accent2"/>
                </a:solidFill>
                <a:latin typeface="Asap SemiBold" pitchFamily="2" charset="0"/>
              </a:rPr>
              <a:t>Work Breakdown Structure in a Generation 3 System</a:t>
            </a:r>
          </a:p>
          <a:p>
            <a:endParaRPr lang="en-US" sz="1100" b="1" dirty="0">
              <a:solidFill>
                <a:schemeClr val="accent2"/>
              </a:solidFill>
              <a:latin typeface="Asap SemiBold" pitchFamily="2" charset="0"/>
            </a:endParaRPr>
          </a:p>
          <a:p>
            <a:pPr>
              <a:lnSpc>
                <a:spcPct val="90000"/>
              </a:lnSpc>
            </a:pPr>
            <a:r>
              <a:rPr lang="en-US" sz="1100" dirty="0">
                <a:solidFill>
                  <a:schemeClr val="accent2"/>
                </a:solidFill>
                <a:latin typeface="Asap" pitchFamily="2" charset="0"/>
              </a:rPr>
              <a:t>As part of Adeaca PBA, the work breakdown structure provides unique capabilities that go beyond other solutions on the market. Generation 1 and 2 systems today use the work breakdown structure (WBS) as both the financial and operational hierarchy of the project which causes a major project governance flaw. </a:t>
            </a:r>
          </a:p>
          <a:p>
            <a:pPr>
              <a:lnSpc>
                <a:spcPct val="90000"/>
              </a:lnSpc>
            </a:pPr>
            <a:endParaRPr lang="en-US" sz="1100" dirty="0">
              <a:solidFill>
                <a:schemeClr val="accent2"/>
              </a:solidFill>
              <a:latin typeface="Asap" pitchFamily="2" charset="0"/>
            </a:endParaRPr>
          </a:p>
          <a:p>
            <a:pPr>
              <a:lnSpc>
                <a:spcPct val="90000"/>
              </a:lnSpc>
            </a:pPr>
            <a:r>
              <a:rPr lang="en-US" sz="1100" dirty="0">
                <a:solidFill>
                  <a:schemeClr val="accent2"/>
                </a:solidFill>
                <a:latin typeface="Asap" pitchFamily="2" charset="0"/>
              </a:rPr>
              <a:t>Due to the true integration of a generation 3 system, the WBS in Adeaca PBA eliminates the need for standalone project management applications and the overhead needed to manage them. The WBS is integrated into the rest of the project processes and systems.</a:t>
            </a:r>
            <a:endParaRPr lang="en-US" sz="1100" dirty="0">
              <a:latin typeface="Noto Sans"/>
              <a:ea typeface="Noto Sans"/>
              <a:cs typeface="Noto Sans"/>
            </a:endParaRPr>
          </a:p>
          <a:p>
            <a:endParaRPr lang="en-US" sz="1100" dirty="0">
              <a:solidFill>
                <a:schemeClr val="accent2"/>
              </a:solidFill>
              <a:latin typeface="Asap" pitchFamily="2" charset="0"/>
            </a:endParaRPr>
          </a:p>
        </p:txBody>
      </p:sp>
    </p:spTree>
    <p:extLst>
      <p:ext uri="{BB962C8B-B14F-4D97-AF65-F5344CB8AC3E}">
        <p14:creationId xmlns:p14="http://schemas.microsoft.com/office/powerpoint/2010/main" val="340664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0DEA6D-C71C-4019-8459-CB07F964084E}"/>
              </a:ext>
            </a:extLst>
          </p:cNvPr>
          <p:cNvSpPr>
            <a:spLocks noGrp="1"/>
          </p:cNvSpPr>
          <p:nvPr>
            <p:ph idx="1"/>
          </p:nvPr>
        </p:nvSpPr>
        <p:spPr>
          <a:xfrm>
            <a:off x="447803" y="1296262"/>
            <a:ext cx="5405615" cy="5073681"/>
          </a:xfrm>
        </p:spPr>
        <p:txBody>
          <a:bodyPr vert="horz" lIns="91440" tIns="45720" rIns="91440" bIns="45720" rtlCol="0" anchor="t">
            <a:noAutofit/>
          </a:bodyPr>
          <a:lstStyle/>
          <a:p>
            <a:pPr>
              <a:lnSpc>
                <a:spcPct val="100000"/>
              </a:lnSpc>
            </a:pPr>
            <a:r>
              <a:rPr lang="en-US" sz="1000" b="1" dirty="0">
                <a:latin typeface="Asap" pitchFamily="2" charset="0"/>
                <a:ea typeface="Open Sans SemiBold" panose="020B0706030804020204" pitchFamily="34" charset="0"/>
                <a:cs typeface="Open Sans SemiBold" panose="020B0706030804020204" pitchFamily="34" charset="0"/>
              </a:rPr>
              <a:t>What is Project Scheduling in Adeaca PBA</a:t>
            </a:r>
          </a:p>
          <a:p>
            <a:pPr>
              <a:lnSpc>
                <a:spcPct val="100000"/>
              </a:lnSpc>
            </a:pPr>
            <a:endParaRPr lang="en-US" sz="1000" dirty="0">
              <a:latin typeface="Asap" pitchFamily="2" charset="0"/>
              <a:ea typeface="Noto Sans"/>
            </a:endParaRPr>
          </a:p>
          <a:p>
            <a:pPr>
              <a:lnSpc>
                <a:spcPct val="100000"/>
              </a:lnSpc>
            </a:pPr>
            <a:r>
              <a:rPr lang="en-US" sz="1000" b="1" dirty="0">
                <a:latin typeface="Asap" pitchFamily="2" charset="0"/>
              </a:rPr>
              <a:t>Project Scheduling in Adeaca PBA, or the work breakdown structure (WBS), is a hierarchical outline of the tasks required to complete a project. The WBS “breaks down” the structure of a project into manageable deliverables.</a:t>
            </a:r>
          </a:p>
          <a:p>
            <a:pPr>
              <a:lnSpc>
                <a:spcPct val="100000"/>
              </a:lnSpc>
            </a:pPr>
            <a:endParaRPr lang="en-US" sz="1000" b="1" dirty="0">
              <a:latin typeface="Asap" pitchFamily="2" charset="0"/>
            </a:endParaRPr>
          </a:p>
          <a:p>
            <a:pPr>
              <a:lnSpc>
                <a:spcPct val="100000"/>
              </a:lnSpc>
            </a:pPr>
            <a:r>
              <a:rPr lang="en-US" sz="1000" dirty="0">
                <a:latin typeface="Asap" pitchFamily="2" charset="0"/>
                <a:ea typeface="Noto Sans"/>
                <a:cs typeface="Noto Sans"/>
              </a:rPr>
              <a:t>The advantage of using a WBS as part of the project lifecycle management is that it takes large, complex projects and breaks them into smaller, more manageable tasks that can be assigned to specific people or teams to execute and deliver. Eliminate standalone project management applications and the overhead needed to manage them.</a:t>
            </a:r>
          </a:p>
          <a:p>
            <a:pPr>
              <a:lnSpc>
                <a:spcPct val="100000"/>
              </a:lnSpc>
            </a:pPr>
            <a:endParaRPr lang="en-US" sz="1000" dirty="0">
              <a:latin typeface="Asap" pitchFamily="2" charset="0"/>
            </a:endParaRPr>
          </a:p>
          <a:p>
            <a:pPr marL="171450" indent="-171450">
              <a:lnSpc>
                <a:spcPct val="100000"/>
              </a:lnSpc>
              <a:buFont typeface="Wingdings" panose="05000000000000000000" pitchFamily="2" charset="2"/>
              <a:buChar char="§"/>
            </a:pPr>
            <a:r>
              <a:rPr lang="en-US" sz="1000" dirty="0">
                <a:latin typeface="Asap" pitchFamily="2" charset="0"/>
                <a:ea typeface="Noto Sans"/>
              </a:rPr>
              <a:t>Leverage the project schedule to accurately build a labor budget, time-phase earned value estimates, and generate cash flow projections</a:t>
            </a:r>
          </a:p>
          <a:p>
            <a:pPr marL="171450" indent="-171450">
              <a:lnSpc>
                <a:spcPct val="100000"/>
              </a:lnSpc>
              <a:buFont typeface="Wingdings" panose="05000000000000000000" pitchFamily="2" charset="2"/>
              <a:buChar char="§"/>
            </a:pPr>
            <a:r>
              <a:rPr lang="en-US" sz="1000" dirty="0">
                <a:latin typeface="Asap" pitchFamily="2" charset="0"/>
                <a:ea typeface="Noto Sans"/>
              </a:rPr>
              <a:t>Apply the timeline directly to MRP for production orders, and automatically constrain the schedule based on procurement or production delays</a:t>
            </a:r>
          </a:p>
          <a:p>
            <a:pPr marL="171450" indent="-171450">
              <a:lnSpc>
                <a:spcPct val="100000"/>
              </a:lnSpc>
              <a:buFont typeface="Wingdings" panose="05000000000000000000" pitchFamily="2" charset="2"/>
              <a:buChar char="§"/>
            </a:pPr>
            <a:r>
              <a:rPr lang="en-US" sz="1000" dirty="0">
                <a:latin typeface="Asap" pitchFamily="2" charset="0"/>
                <a:ea typeface="Noto Sans"/>
              </a:rPr>
              <a:t>Staff projects more efficiently and automatically feed status updates, issues and work estimates back to the schedule from the timesheet</a:t>
            </a:r>
          </a:p>
          <a:p>
            <a:pPr marL="171450" indent="-171450">
              <a:lnSpc>
                <a:spcPct val="100000"/>
              </a:lnSpc>
              <a:buFont typeface="Wingdings" panose="05000000000000000000" pitchFamily="2" charset="2"/>
              <a:buChar char="§"/>
            </a:pPr>
            <a:r>
              <a:rPr lang="en-US" sz="1000" dirty="0">
                <a:latin typeface="Asap" pitchFamily="2" charset="0"/>
                <a:ea typeface="Noto Sans"/>
              </a:rPr>
              <a:t>Report on the financial impact of schedule changes immediately</a:t>
            </a:r>
          </a:p>
          <a:p>
            <a:pPr>
              <a:lnSpc>
                <a:spcPct val="100000"/>
              </a:lnSpc>
            </a:pPr>
            <a:endParaRPr lang="en-US" sz="1000" dirty="0">
              <a:latin typeface="Asap" pitchFamily="2" charset="0"/>
              <a:ea typeface="Noto Sans"/>
            </a:endParaRPr>
          </a:p>
          <a:p>
            <a:pPr>
              <a:lnSpc>
                <a:spcPct val="100000"/>
              </a:lnSpc>
            </a:pPr>
            <a:endParaRPr lang="en-US" sz="1000" dirty="0">
              <a:latin typeface="Asap" pitchFamily="2" charset="0"/>
              <a:ea typeface="Noto Sans"/>
            </a:endParaRPr>
          </a:p>
          <a:p>
            <a:pPr>
              <a:lnSpc>
                <a:spcPct val="100000"/>
              </a:lnSpc>
            </a:pPr>
            <a:r>
              <a:rPr lang="en-US" sz="1000" b="1" dirty="0">
                <a:latin typeface="Asap" pitchFamily="2" charset="0"/>
                <a:ea typeface="Open Sans SemiBold" panose="020B0706030804020204" pitchFamily="34" charset="0"/>
                <a:cs typeface="Open Sans SemiBold" panose="020B0706030804020204" pitchFamily="34" charset="0"/>
              </a:rPr>
              <a:t>Purpose</a:t>
            </a:r>
          </a:p>
          <a:p>
            <a:pPr>
              <a:lnSpc>
                <a:spcPct val="100000"/>
              </a:lnSpc>
            </a:pPr>
            <a:endParaRPr lang="en-US" sz="1000" dirty="0">
              <a:latin typeface="Asap" pitchFamily="2" charset="0"/>
              <a:ea typeface="Noto Sans"/>
            </a:endParaRPr>
          </a:p>
          <a:p>
            <a:pPr>
              <a:lnSpc>
                <a:spcPct val="100000"/>
              </a:lnSpc>
            </a:pPr>
            <a:r>
              <a:rPr lang="en-US" sz="1000" b="1" dirty="0">
                <a:latin typeface="Asap" pitchFamily="2" charset="0"/>
                <a:ea typeface="Noto Sans"/>
              </a:rPr>
              <a:t>The purpose of the WBS is to plan the schedule for the project. </a:t>
            </a:r>
          </a:p>
          <a:p>
            <a:pPr>
              <a:lnSpc>
                <a:spcPct val="100000"/>
              </a:lnSpc>
            </a:pPr>
            <a:endParaRPr lang="en-US" sz="1000" dirty="0">
              <a:latin typeface="Asap" pitchFamily="2" charset="0"/>
              <a:ea typeface="Noto Sans"/>
              <a:cs typeface="Noto Sans"/>
            </a:endParaRPr>
          </a:p>
          <a:p>
            <a:pPr>
              <a:lnSpc>
                <a:spcPct val="100000"/>
              </a:lnSpc>
            </a:pPr>
            <a:r>
              <a:rPr lang="en-US" sz="1000" dirty="0">
                <a:latin typeface="Asap" pitchFamily="2" charset="0"/>
                <a:ea typeface="Noto Sans"/>
                <a:cs typeface="Noto Sans"/>
              </a:rPr>
              <a:t>The WBS is a central component of Adeaca Project Business Automation, as it acts as the primary schedule against which all other activities and system operations are executed. Each tasks duration is planned in conjunction with its required predecessors and following tasks. The WBS then provides an overall plan so that the project manager can see how the project should progress and manage the workflow appropriately.</a:t>
            </a:r>
          </a:p>
        </p:txBody>
      </p:sp>
      <p:sp>
        <p:nvSpPr>
          <p:cNvPr id="4" name="Title 3">
            <a:extLst>
              <a:ext uri="{FF2B5EF4-FFF2-40B4-BE49-F238E27FC236}">
                <a16:creationId xmlns:a16="http://schemas.microsoft.com/office/drawing/2014/main" id="{03BDA5BA-A1F6-4703-8163-14B49E229689}"/>
              </a:ext>
            </a:extLst>
          </p:cNvPr>
          <p:cNvSpPr>
            <a:spLocks noGrp="1"/>
          </p:cNvSpPr>
          <p:nvPr>
            <p:ph type="title"/>
          </p:nvPr>
        </p:nvSpPr>
        <p:spPr>
          <a:xfrm>
            <a:off x="364612" y="405114"/>
            <a:ext cx="10977612" cy="553172"/>
          </a:xfrm>
        </p:spPr>
        <p:txBody>
          <a:bodyPr/>
          <a:lstStyle/>
          <a:p>
            <a:r>
              <a:rPr lang="en-US" sz="3200" kern="1200" dirty="0">
                <a:ea typeface="+mj-ea"/>
                <a:cs typeface="+mj-cs"/>
              </a:rPr>
              <a:t>The Work Breakdown Structure </a:t>
            </a:r>
            <a:r>
              <a:rPr lang="en-US" dirty="0"/>
              <a:t>Summary</a:t>
            </a:r>
          </a:p>
        </p:txBody>
      </p:sp>
      <p:sp>
        <p:nvSpPr>
          <p:cNvPr id="2" name="Rectangle 1">
            <a:extLst>
              <a:ext uri="{FF2B5EF4-FFF2-40B4-BE49-F238E27FC236}">
                <a16:creationId xmlns:a16="http://schemas.microsoft.com/office/drawing/2014/main" id="{B853647D-C991-4768-954F-2962DDFA6CDC}"/>
              </a:ext>
            </a:extLst>
          </p:cNvPr>
          <p:cNvSpPr/>
          <p:nvPr/>
        </p:nvSpPr>
        <p:spPr>
          <a:xfrm>
            <a:off x="7701533" y="1379205"/>
            <a:ext cx="2612574" cy="341086"/>
          </a:xfrm>
          <a:prstGeom prst="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sap" pitchFamily="2" charset="0"/>
              </a:rPr>
              <a:t>Eliminate</a:t>
            </a:r>
          </a:p>
        </p:txBody>
      </p:sp>
      <p:sp>
        <p:nvSpPr>
          <p:cNvPr id="6" name="Rectangle 5">
            <a:extLst>
              <a:ext uri="{FF2B5EF4-FFF2-40B4-BE49-F238E27FC236}">
                <a16:creationId xmlns:a16="http://schemas.microsoft.com/office/drawing/2014/main" id="{9C1C7C23-B61C-4109-96FB-AF5BD80A6D49}"/>
              </a:ext>
            </a:extLst>
          </p:cNvPr>
          <p:cNvSpPr/>
          <p:nvPr/>
        </p:nvSpPr>
        <p:spPr>
          <a:xfrm>
            <a:off x="7701534" y="2968695"/>
            <a:ext cx="2612572" cy="341086"/>
          </a:xfrm>
          <a:prstGeom prst="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sap" pitchFamily="2" charset="0"/>
              </a:rPr>
              <a:t>Leverage</a:t>
            </a:r>
          </a:p>
        </p:txBody>
      </p:sp>
      <p:sp>
        <p:nvSpPr>
          <p:cNvPr id="7" name="Rectangle 6">
            <a:extLst>
              <a:ext uri="{FF2B5EF4-FFF2-40B4-BE49-F238E27FC236}">
                <a16:creationId xmlns:a16="http://schemas.microsoft.com/office/drawing/2014/main" id="{6444B254-0206-4F0C-AF68-3B619904CA2E}"/>
              </a:ext>
            </a:extLst>
          </p:cNvPr>
          <p:cNvSpPr/>
          <p:nvPr/>
        </p:nvSpPr>
        <p:spPr>
          <a:xfrm>
            <a:off x="7701534" y="4560186"/>
            <a:ext cx="2612572" cy="341086"/>
          </a:xfrm>
          <a:prstGeom prst="rect">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latin typeface="Asap" pitchFamily="2" charset="0"/>
              </a:rPr>
              <a:t>Report</a:t>
            </a:r>
          </a:p>
        </p:txBody>
      </p:sp>
      <p:sp>
        <p:nvSpPr>
          <p:cNvPr id="3" name="Rectangle 2">
            <a:extLst>
              <a:ext uri="{FF2B5EF4-FFF2-40B4-BE49-F238E27FC236}">
                <a16:creationId xmlns:a16="http://schemas.microsoft.com/office/drawing/2014/main" id="{BEC377D8-694A-47B1-94A8-523AE60A6CC8}"/>
              </a:ext>
            </a:extLst>
          </p:cNvPr>
          <p:cNvSpPr/>
          <p:nvPr/>
        </p:nvSpPr>
        <p:spPr>
          <a:xfrm>
            <a:off x="7701534" y="1720291"/>
            <a:ext cx="2612573" cy="104664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solidFill>
                <a:schemeClr val="tx1"/>
              </a:solidFill>
              <a:latin typeface="Asap" pitchFamily="2" charset="0"/>
            </a:endParaRPr>
          </a:p>
        </p:txBody>
      </p:sp>
      <p:sp>
        <p:nvSpPr>
          <p:cNvPr id="8" name="Rectangle 7">
            <a:extLst>
              <a:ext uri="{FF2B5EF4-FFF2-40B4-BE49-F238E27FC236}">
                <a16:creationId xmlns:a16="http://schemas.microsoft.com/office/drawing/2014/main" id="{910F0E38-0399-4AA4-99BC-7F42DD7999CF}"/>
              </a:ext>
            </a:extLst>
          </p:cNvPr>
          <p:cNvSpPr/>
          <p:nvPr/>
        </p:nvSpPr>
        <p:spPr>
          <a:xfrm>
            <a:off x="7701534" y="3309781"/>
            <a:ext cx="2612573" cy="104664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sap" pitchFamily="2" charset="0"/>
              </a:rPr>
              <a:t>Leverage the project schedule to accurate build a labor budget, time-phase earned value estimates, and generate cash flow projections.</a:t>
            </a:r>
          </a:p>
        </p:txBody>
      </p:sp>
      <p:sp>
        <p:nvSpPr>
          <p:cNvPr id="9" name="Rectangle 8">
            <a:extLst>
              <a:ext uri="{FF2B5EF4-FFF2-40B4-BE49-F238E27FC236}">
                <a16:creationId xmlns:a16="http://schemas.microsoft.com/office/drawing/2014/main" id="{B564BDFA-86F6-48AA-909A-5D87EF235B63}"/>
              </a:ext>
            </a:extLst>
          </p:cNvPr>
          <p:cNvSpPr/>
          <p:nvPr/>
        </p:nvSpPr>
        <p:spPr>
          <a:xfrm>
            <a:off x="7701534" y="4905099"/>
            <a:ext cx="2612573" cy="104664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sap" pitchFamily="2" charset="0"/>
              </a:rPr>
              <a:t>Report on the financial impact of schedule changes immediately.</a:t>
            </a:r>
          </a:p>
        </p:txBody>
      </p:sp>
      <p:cxnSp>
        <p:nvCxnSpPr>
          <p:cNvPr id="11" name="Straight Arrow Connector 10">
            <a:extLst>
              <a:ext uri="{FF2B5EF4-FFF2-40B4-BE49-F238E27FC236}">
                <a16:creationId xmlns:a16="http://schemas.microsoft.com/office/drawing/2014/main" id="{31D18A62-63DA-415F-901D-AC5F43A3F078}"/>
              </a:ext>
            </a:extLst>
          </p:cNvPr>
          <p:cNvCxnSpPr>
            <a:stCxn id="3" idx="2"/>
            <a:endCxn id="6" idx="0"/>
          </p:cNvCxnSpPr>
          <p:nvPr/>
        </p:nvCxnSpPr>
        <p:spPr>
          <a:xfrm flipH="1">
            <a:off x="9007820" y="2766935"/>
            <a:ext cx="1" cy="201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AFFB6E7-8630-4D1D-858A-0CB78D2FA99C}"/>
              </a:ext>
            </a:extLst>
          </p:cNvPr>
          <p:cNvCxnSpPr>
            <a:stCxn id="8" idx="2"/>
            <a:endCxn id="7" idx="0"/>
          </p:cNvCxnSpPr>
          <p:nvPr/>
        </p:nvCxnSpPr>
        <p:spPr>
          <a:xfrm flipH="1">
            <a:off x="9007820" y="4356425"/>
            <a:ext cx="1" cy="203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B08B6D-9A92-4C23-B7F4-9466334ABDCA}"/>
              </a:ext>
            </a:extLst>
          </p:cNvPr>
          <p:cNvSpPr txBox="1"/>
          <p:nvPr/>
        </p:nvSpPr>
        <p:spPr>
          <a:xfrm>
            <a:off x="7701533" y="1891375"/>
            <a:ext cx="2513815" cy="553998"/>
          </a:xfrm>
          <a:prstGeom prst="rect">
            <a:avLst/>
          </a:prstGeom>
          <a:noFill/>
        </p:spPr>
        <p:txBody>
          <a:bodyPr wrap="square" rtlCol="0">
            <a:spAutoFit/>
          </a:bodyPr>
          <a:lstStyle/>
          <a:p>
            <a:pPr algn="ctr"/>
            <a:r>
              <a:rPr lang="en-US" sz="1000" dirty="0">
                <a:latin typeface="Asap" pitchFamily="2" charset="0"/>
              </a:rPr>
              <a:t>Eliminate standalone project management applications and the overhead needed to manage them.</a:t>
            </a:r>
          </a:p>
        </p:txBody>
      </p:sp>
    </p:spTree>
    <p:extLst>
      <p:ext uri="{BB962C8B-B14F-4D97-AF65-F5344CB8AC3E}">
        <p14:creationId xmlns:p14="http://schemas.microsoft.com/office/powerpoint/2010/main" val="2448672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175C5-73C2-45F3-85B4-BED1B7F7E4E1}"/>
              </a:ext>
            </a:extLst>
          </p:cNvPr>
          <p:cNvSpPr>
            <a:spLocks noGrp="1"/>
          </p:cNvSpPr>
          <p:nvPr>
            <p:ph type="title"/>
          </p:nvPr>
        </p:nvSpPr>
        <p:spPr/>
        <p:txBody>
          <a:bodyPr/>
          <a:lstStyle/>
          <a:p>
            <a:r>
              <a:rPr lang="en-US" dirty="0"/>
              <a:t>Problems the Work Breakdown Structure in Adeaca PBA Solves</a:t>
            </a:r>
          </a:p>
        </p:txBody>
      </p:sp>
      <p:sp>
        <p:nvSpPr>
          <p:cNvPr id="3" name="Rectangle 2">
            <a:extLst>
              <a:ext uri="{FF2B5EF4-FFF2-40B4-BE49-F238E27FC236}">
                <a16:creationId xmlns:a16="http://schemas.microsoft.com/office/drawing/2014/main" id="{1E3F2F94-EB8A-4A9F-B567-4BBE1430A353}"/>
              </a:ext>
            </a:extLst>
          </p:cNvPr>
          <p:cNvSpPr/>
          <p:nvPr/>
        </p:nvSpPr>
        <p:spPr>
          <a:xfrm>
            <a:off x="3899664" y="1235403"/>
            <a:ext cx="4189716" cy="9144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0" tIns="182880" rIns="182880" bIns="182880" rtlCol="0" anchor="ctr"/>
          <a:lstStyle/>
          <a:p>
            <a:r>
              <a:rPr lang="en-US" sz="1200">
                <a:latin typeface="Asap Medium" pitchFamily="2" charset="0"/>
              </a:rPr>
              <a:t>Managing projects in</a:t>
            </a:r>
            <a:r>
              <a:rPr lang="en-US" sz="1200" dirty="0">
                <a:latin typeface="Asap Medium" pitchFamily="2" charset="0"/>
              </a:rPr>
              <a:t> disparate applications results in projects delivered late and over budget.</a:t>
            </a:r>
          </a:p>
        </p:txBody>
      </p:sp>
      <p:sp>
        <p:nvSpPr>
          <p:cNvPr id="7" name="Rectangle 6">
            <a:extLst>
              <a:ext uri="{FF2B5EF4-FFF2-40B4-BE49-F238E27FC236}">
                <a16:creationId xmlns:a16="http://schemas.microsoft.com/office/drawing/2014/main" id="{B7796F7A-7186-422D-9ACD-A08743418606}"/>
              </a:ext>
            </a:extLst>
          </p:cNvPr>
          <p:cNvSpPr/>
          <p:nvPr/>
        </p:nvSpPr>
        <p:spPr>
          <a:xfrm>
            <a:off x="364612" y="2812101"/>
            <a:ext cx="2468880" cy="914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0" tIns="182880" rIns="182880" bIns="182880" rtlCol="0" anchor="ctr"/>
          <a:lstStyle/>
          <a:p>
            <a:r>
              <a:rPr lang="en-US" sz="1200" dirty="0">
                <a:latin typeface="Asap Medium" pitchFamily="2" charset="0"/>
              </a:rPr>
              <a:t>Difficult to manage project workflow</a:t>
            </a:r>
          </a:p>
        </p:txBody>
      </p:sp>
      <p:sp>
        <p:nvSpPr>
          <p:cNvPr id="8" name="Rectangle 7">
            <a:extLst>
              <a:ext uri="{FF2B5EF4-FFF2-40B4-BE49-F238E27FC236}">
                <a16:creationId xmlns:a16="http://schemas.microsoft.com/office/drawing/2014/main" id="{B2DFADC6-3565-4E35-88A4-FCE71644DB72}"/>
              </a:ext>
            </a:extLst>
          </p:cNvPr>
          <p:cNvSpPr/>
          <p:nvPr/>
        </p:nvSpPr>
        <p:spPr>
          <a:xfrm>
            <a:off x="3319888" y="2812101"/>
            <a:ext cx="2468880" cy="914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0" tIns="182880" rIns="182880" bIns="182880" rtlCol="0" anchor="ctr"/>
          <a:lstStyle/>
          <a:p>
            <a:r>
              <a:rPr lang="en-US" sz="1200" dirty="0">
                <a:latin typeface="Asap Medium" pitchFamily="2" charset="0"/>
              </a:rPr>
              <a:t>Project data is disconnected</a:t>
            </a:r>
          </a:p>
        </p:txBody>
      </p:sp>
      <p:sp>
        <p:nvSpPr>
          <p:cNvPr id="9" name="Rectangle 8">
            <a:extLst>
              <a:ext uri="{FF2B5EF4-FFF2-40B4-BE49-F238E27FC236}">
                <a16:creationId xmlns:a16="http://schemas.microsoft.com/office/drawing/2014/main" id="{32E13F32-11F8-4FDA-977B-F9E300538EB5}"/>
              </a:ext>
            </a:extLst>
          </p:cNvPr>
          <p:cNvSpPr/>
          <p:nvPr/>
        </p:nvSpPr>
        <p:spPr>
          <a:xfrm>
            <a:off x="9017424" y="2812101"/>
            <a:ext cx="2468880" cy="914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0" tIns="182880" rIns="182880" bIns="182880" rtlCol="0" anchor="ctr"/>
          <a:lstStyle/>
          <a:p>
            <a:r>
              <a:rPr lang="en-US" sz="1200" dirty="0">
                <a:latin typeface="Asap Medium" pitchFamily="2" charset="0"/>
              </a:rPr>
              <a:t>Potential issues get overlooked</a:t>
            </a:r>
          </a:p>
        </p:txBody>
      </p:sp>
      <p:sp>
        <p:nvSpPr>
          <p:cNvPr id="10" name="Rectangle 9">
            <a:extLst>
              <a:ext uri="{FF2B5EF4-FFF2-40B4-BE49-F238E27FC236}">
                <a16:creationId xmlns:a16="http://schemas.microsoft.com/office/drawing/2014/main" id="{427B7DFD-CEDC-4EE4-8A4F-06096EEE39BC}"/>
              </a:ext>
            </a:extLst>
          </p:cNvPr>
          <p:cNvSpPr/>
          <p:nvPr/>
        </p:nvSpPr>
        <p:spPr>
          <a:xfrm>
            <a:off x="6275164" y="2812101"/>
            <a:ext cx="2468880" cy="914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0" tIns="182880" rIns="182880" bIns="182880" rtlCol="0" anchor="ctr"/>
          <a:lstStyle/>
          <a:p>
            <a:r>
              <a:rPr lang="en-US" sz="1200" dirty="0">
                <a:latin typeface="Asap Medium" pitchFamily="2" charset="0"/>
              </a:rPr>
              <a:t>Lack of visibility and control</a:t>
            </a:r>
          </a:p>
        </p:txBody>
      </p:sp>
      <p:sp>
        <p:nvSpPr>
          <p:cNvPr id="11" name="Rectangle 10">
            <a:extLst>
              <a:ext uri="{FF2B5EF4-FFF2-40B4-BE49-F238E27FC236}">
                <a16:creationId xmlns:a16="http://schemas.microsoft.com/office/drawing/2014/main" id="{A603F66C-D16F-418B-888C-FEE94C1ED44D}"/>
              </a:ext>
            </a:extLst>
          </p:cNvPr>
          <p:cNvSpPr/>
          <p:nvPr/>
        </p:nvSpPr>
        <p:spPr>
          <a:xfrm>
            <a:off x="364612" y="3726499"/>
            <a:ext cx="2468880" cy="2487168"/>
          </a:xfrm>
          <a:prstGeom prst="rect">
            <a:avLst/>
          </a:prstGeom>
          <a:solidFill>
            <a:srgbClr val="FFFFFF"/>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274320" rtlCol="0" anchor="t" anchorCtr="0"/>
          <a:lstStyle/>
          <a:p>
            <a:r>
              <a:rPr lang="en-US" sz="1200" dirty="0">
                <a:solidFill>
                  <a:schemeClr val="tx1"/>
                </a:solidFill>
                <a:latin typeface="Asap" pitchFamily="2" charset="0"/>
              </a:rPr>
              <a:t>When the work breakdown structure is not integrated into the rest of your project processes and systems, it’s difficult to manage project workflow</a:t>
            </a:r>
            <a:r>
              <a:rPr lang="en-US" sz="1200">
                <a:solidFill>
                  <a:schemeClr val="tx1"/>
                </a:solidFill>
                <a:latin typeface="Asap" pitchFamily="2" charset="0"/>
              </a:rPr>
              <a:t> across multiple business dimensions</a:t>
            </a:r>
            <a:r>
              <a:rPr lang="en-US" sz="1200" dirty="0">
                <a:solidFill>
                  <a:schemeClr val="tx1"/>
                </a:solidFill>
                <a:latin typeface="Asap" pitchFamily="2" charset="0"/>
              </a:rPr>
              <a:t>.</a:t>
            </a:r>
          </a:p>
        </p:txBody>
      </p:sp>
      <p:sp>
        <p:nvSpPr>
          <p:cNvPr id="14" name="Rectangle 13">
            <a:extLst>
              <a:ext uri="{FF2B5EF4-FFF2-40B4-BE49-F238E27FC236}">
                <a16:creationId xmlns:a16="http://schemas.microsoft.com/office/drawing/2014/main" id="{12CA1F16-A5E3-473B-BFE3-D06613F6B953}"/>
              </a:ext>
            </a:extLst>
          </p:cNvPr>
          <p:cNvSpPr/>
          <p:nvPr/>
        </p:nvSpPr>
        <p:spPr>
          <a:xfrm>
            <a:off x="3328766" y="3726499"/>
            <a:ext cx="2468880" cy="2486041"/>
          </a:xfrm>
          <a:prstGeom prst="rect">
            <a:avLst/>
          </a:prstGeom>
          <a:solidFill>
            <a:srgbClr val="FFFFFF"/>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274320" rtlCol="0" anchor="t" anchorCtr="0"/>
          <a:lstStyle/>
          <a:p>
            <a:r>
              <a:rPr lang="en-US" sz="1200" dirty="0">
                <a:solidFill>
                  <a:schemeClr val="tx1"/>
                </a:solidFill>
                <a:latin typeface="Asap" pitchFamily="2" charset="0"/>
              </a:rPr>
              <a:t>Without a truly integrated project business system, any changes to the project schedule or timeline is often miscommunicated or not conveyed in a timely manner. </a:t>
            </a:r>
          </a:p>
        </p:txBody>
      </p:sp>
      <p:sp>
        <p:nvSpPr>
          <p:cNvPr id="17" name="Rectangle 16">
            <a:extLst>
              <a:ext uri="{FF2B5EF4-FFF2-40B4-BE49-F238E27FC236}">
                <a16:creationId xmlns:a16="http://schemas.microsoft.com/office/drawing/2014/main" id="{97D42286-5983-433B-9B2E-0DAEDAF0B4A8}"/>
              </a:ext>
            </a:extLst>
          </p:cNvPr>
          <p:cNvSpPr/>
          <p:nvPr/>
        </p:nvSpPr>
        <p:spPr>
          <a:xfrm>
            <a:off x="6275164" y="3726500"/>
            <a:ext cx="2468880" cy="2487168"/>
          </a:xfrm>
          <a:prstGeom prst="rect">
            <a:avLst/>
          </a:prstGeom>
          <a:solidFill>
            <a:srgbClr val="FFFFFF"/>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274320" rtlCol="0" anchor="t" anchorCtr="0"/>
          <a:lstStyle/>
          <a:p>
            <a:r>
              <a:rPr lang="en-US" sz="1200" dirty="0">
                <a:solidFill>
                  <a:schemeClr val="tx1"/>
                </a:solidFill>
                <a:latin typeface="Asap" pitchFamily="2" charset="0"/>
              </a:rPr>
              <a:t>The problem with project operations when managed in isolated tools and applications is the larger organization remains unaware of the operational state of projects. Oftentimes the project plan is maintained in one system, but the timeline is invisible to team members and other departments.  </a:t>
            </a:r>
          </a:p>
        </p:txBody>
      </p:sp>
      <p:sp>
        <p:nvSpPr>
          <p:cNvPr id="18" name="Rectangle 17">
            <a:extLst>
              <a:ext uri="{FF2B5EF4-FFF2-40B4-BE49-F238E27FC236}">
                <a16:creationId xmlns:a16="http://schemas.microsoft.com/office/drawing/2014/main" id="{353F11B3-F840-410C-BB3A-352A221FA22A}"/>
              </a:ext>
            </a:extLst>
          </p:cNvPr>
          <p:cNvSpPr/>
          <p:nvPr/>
        </p:nvSpPr>
        <p:spPr>
          <a:xfrm>
            <a:off x="9017424" y="3726500"/>
            <a:ext cx="2468880" cy="2487168"/>
          </a:xfrm>
          <a:prstGeom prst="rect">
            <a:avLst/>
          </a:prstGeom>
          <a:solidFill>
            <a:srgbClr val="FFFFFF"/>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274320" rtlCol="0" anchor="t" anchorCtr="0"/>
          <a:lstStyle/>
          <a:p>
            <a:pPr algn="l"/>
            <a:r>
              <a:rPr lang="en-US" sz="1200" dirty="0">
                <a:solidFill>
                  <a:srgbClr val="000000"/>
                </a:solidFill>
                <a:latin typeface="Asap" pitchFamily="2" charset="0"/>
              </a:rPr>
              <a:t>In project management, early detection is key. </a:t>
            </a:r>
            <a:r>
              <a:rPr lang="en-US" sz="1200" b="0" i="0" dirty="0">
                <a:solidFill>
                  <a:srgbClr val="000000"/>
                </a:solidFill>
                <a:effectLst/>
                <a:latin typeface="Asap" pitchFamily="2" charset="0"/>
              </a:rPr>
              <a:t>Detecting potential issues and risks early means the faster and more cost effectively you can respond. The only way to mitigate project risk is through </a:t>
            </a:r>
            <a:r>
              <a:rPr lang="en-US" sz="1200" b="0" i="0">
                <a:solidFill>
                  <a:srgbClr val="000000"/>
                </a:solidFill>
                <a:effectLst/>
                <a:latin typeface="Asap" pitchFamily="2" charset="0"/>
              </a:rPr>
              <a:t>transparent and </a:t>
            </a:r>
            <a:r>
              <a:rPr lang="en-US" sz="1200" b="0" i="0" dirty="0">
                <a:solidFill>
                  <a:srgbClr val="000000"/>
                </a:solidFill>
                <a:effectLst/>
                <a:latin typeface="Asap" pitchFamily="2" charset="0"/>
              </a:rPr>
              <a:t>proactive project business management</a:t>
            </a:r>
            <a:r>
              <a:rPr lang="en-US" sz="1200" b="0" i="0">
                <a:solidFill>
                  <a:srgbClr val="000000"/>
                </a:solidFill>
                <a:effectLst/>
                <a:latin typeface="Asap" pitchFamily="2" charset="0"/>
              </a:rPr>
              <a:t> with a fully integrated scheduling system</a:t>
            </a:r>
            <a:r>
              <a:rPr lang="en-US" sz="1200" b="0" i="0" dirty="0">
                <a:solidFill>
                  <a:srgbClr val="000000"/>
                </a:solidFill>
                <a:effectLst/>
                <a:latin typeface="Asap" pitchFamily="2" charset="0"/>
              </a:rPr>
              <a:t>.</a:t>
            </a:r>
          </a:p>
          <a:p>
            <a:endParaRPr lang="en-US" sz="1200" dirty="0">
              <a:solidFill>
                <a:schemeClr val="tx1"/>
              </a:solidFill>
              <a:latin typeface="Asap" pitchFamily="2" charset="0"/>
            </a:endParaRPr>
          </a:p>
        </p:txBody>
      </p:sp>
      <p:cxnSp>
        <p:nvCxnSpPr>
          <p:cNvPr id="27" name="Connector: Elbow 26">
            <a:extLst>
              <a:ext uri="{FF2B5EF4-FFF2-40B4-BE49-F238E27FC236}">
                <a16:creationId xmlns:a16="http://schemas.microsoft.com/office/drawing/2014/main" id="{07EFDEC7-D5CE-422F-A9B7-8D8F949C41FC}"/>
              </a:ext>
            </a:extLst>
          </p:cNvPr>
          <p:cNvCxnSpPr>
            <a:cxnSpLocks/>
            <a:stCxn id="3" idx="2"/>
            <a:endCxn id="7" idx="0"/>
          </p:cNvCxnSpPr>
          <p:nvPr/>
        </p:nvCxnSpPr>
        <p:spPr>
          <a:xfrm rot="5400000">
            <a:off x="3465638" y="283217"/>
            <a:ext cx="662298" cy="4395470"/>
          </a:xfrm>
          <a:prstGeom prst="bentConnector3">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B5A43413-CFF9-4432-B03E-7EFFAD5EAADD}"/>
              </a:ext>
            </a:extLst>
          </p:cNvPr>
          <p:cNvCxnSpPr>
            <a:cxnSpLocks/>
            <a:stCxn id="3" idx="2"/>
            <a:endCxn id="8" idx="0"/>
          </p:cNvCxnSpPr>
          <p:nvPr/>
        </p:nvCxnSpPr>
        <p:spPr>
          <a:xfrm rot="5400000">
            <a:off x="4943276" y="1760855"/>
            <a:ext cx="662298" cy="1440194"/>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FC9A8BAA-338F-4B5B-B16E-19EF95E0BBCA}"/>
              </a:ext>
            </a:extLst>
          </p:cNvPr>
          <p:cNvCxnSpPr>
            <a:cxnSpLocks/>
            <a:stCxn id="3" idx="2"/>
            <a:endCxn id="10" idx="0"/>
          </p:cNvCxnSpPr>
          <p:nvPr/>
        </p:nvCxnSpPr>
        <p:spPr>
          <a:xfrm rot="16200000" flipH="1">
            <a:off x="6420914" y="1723411"/>
            <a:ext cx="662298" cy="1515082"/>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3D628A7-F3A8-406E-B68E-EB998EB8C2A2}"/>
              </a:ext>
            </a:extLst>
          </p:cNvPr>
          <p:cNvCxnSpPr>
            <a:cxnSpLocks/>
          </p:cNvCxnSpPr>
          <p:nvPr/>
        </p:nvCxnSpPr>
        <p:spPr>
          <a:xfrm>
            <a:off x="7509604" y="2480951"/>
            <a:ext cx="2742260" cy="294679"/>
          </a:xfrm>
          <a:prstGeom prst="bentConnector3">
            <a:avLst>
              <a:gd name="adj1" fmla="val 100189"/>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9C174EA4-B7FC-429B-96A1-EE7BEE30625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230440" y="2915953"/>
            <a:ext cx="640080" cy="640080"/>
          </a:xfrm>
          <a:prstGeom prst="rect">
            <a:avLst/>
          </a:prstGeom>
        </p:spPr>
      </p:pic>
      <p:pic>
        <p:nvPicPr>
          <p:cNvPr id="25" name="Graphic 24">
            <a:extLst>
              <a:ext uri="{FF2B5EF4-FFF2-40B4-BE49-F238E27FC236}">
                <a16:creationId xmlns:a16="http://schemas.microsoft.com/office/drawing/2014/main" id="{1016536C-E7AB-406D-A361-742F28150EC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42637" y="2915953"/>
            <a:ext cx="640080" cy="640080"/>
          </a:xfrm>
          <a:prstGeom prst="rect">
            <a:avLst/>
          </a:prstGeom>
        </p:spPr>
      </p:pic>
      <p:pic>
        <p:nvPicPr>
          <p:cNvPr id="56" name="Graphic 55">
            <a:extLst>
              <a:ext uri="{FF2B5EF4-FFF2-40B4-BE49-F238E27FC236}">
                <a16:creationId xmlns:a16="http://schemas.microsoft.com/office/drawing/2014/main" id="{025BBE3D-D5AA-4622-ACDC-313C98E3832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476747" y="2934702"/>
            <a:ext cx="640080" cy="640080"/>
          </a:xfrm>
          <a:prstGeom prst="rect">
            <a:avLst/>
          </a:prstGeom>
        </p:spPr>
      </p:pic>
      <p:pic>
        <p:nvPicPr>
          <p:cNvPr id="58" name="Graphic 57">
            <a:extLst>
              <a:ext uri="{FF2B5EF4-FFF2-40B4-BE49-F238E27FC236}">
                <a16:creationId xmlns:a16="http://schemas.microsoft.com/office/drawing/2014/main" id="{913E0A2A-7CF3-46BA-A568-93F44D1312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32023" y="2915953"/>
            <a:ext cx="640080" cy="640080"/>
          </a:xfrm>
          <a:prstGeom prst="rect">
            <a:avLst/>
          </a:prstGeom>
        </p:spPr>
      </p:pic>
      <p:pic>
        <p:nvPicPr>
          <p:cNvPr id="21" name="Graphic 20">
            <a:extLst>
              <a:ext uri="{FF2B5EF4-FFF2-40B4-BE49-F238E27FC236}">
                <a16:creationId xmlns:a16="http://schemas.microsoft.com/office/drawing/2014/main" id="{B730A528-2E6B-4D94-9226-29DF4B150E3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015095" y="1334908"/>
            <a:ext cx="640080" cy="640080"/>
          </a:xfrm>
          <a:prstGeom prst="rect">
            <a:avLst/>
          </a:prstGeom>
        </p:spPr>
      </p:pic>
    </p:spTree>
    <p:extLst>
      <p:ext uri="{BB962C8B-B14F-4D97-AF65-F5344CB8AC3E}">
        <p14:creationId xmlns:p14="http://schemas.microsoft.com/office/powerpoint/2010/main" val="271540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E72B-EA8B-4D95-B684-41359CF592E2}"/>
              </a:ext>
            </a:extLst>
          </p:cNvPr>
          <p:cNvSpPr>
            <a:spLocks noGrp="1"/>
          </p:cNvSpPr>
          <p:nvPr>
            <p:ph type="title"/>
          </p:nvPr>
        </p:nvSpPr>
        <p:spPr/>
        <p:txBody>
          <a:bodyPr/>
          <a:lstStyle/>
          <a:p>
            <a:r>
              <a:rPr lang="en-US" dirty="0"/>
              <a:t>How the </a:t>
            </a:r>
            <a:r>
              <a:rPr lang="en-US" sz="3200" kern="1200" dirty="0">
                <a:ea typeface="+mj-ea"/>
                <a:cs typeface="+mj-cs"/>
              </a:rPr>
              <a:t>Work Breakdown Structure </a:t>
            </a:r>
            <a:r>
              <a:rPr lang="en-US" dirty="0"/>
              <a:t>Helps You</a:t>
            </a:r>
          </a:p>
        </p:txBody>
      </p:sp>
      <p:grpSp>
        <p:nvGrpSpPr>
          <p:cNvPr id="43" name="Group 42">
            <a:extLst>
              <a:ext uri="{FF2B5EF4-FFF2-40B4-BE49-F238E27FC236}">
                <a16:creationId xmlns:a16="http://schemas.microsoft.com/office/drawing/2014/main" id="{211E3D39-6ADB-496B-9ECC-D3F7E62C8C86}"/>
              </a:ext>
            </a:extLst>
          </p:cNvPr>
          <p:cNvGrpSpPr/>
          <p:nvPr/>
        </p:nvGrpSpPr>
        <p:grpSpPr>
          <a:xfrm>
            <a:off x="938193" y="2968093"/>
            <a:ext cx="10315613" cy="3016210"/>
            <a:chOff x="549417" y="2813435"/>
            <a:chExt cx="10315613" cy="3016210"/>
          </a:xfrm>
        </p:grpSpPr>
        <p:sp>
          <p:nvSpPr>
            <p:cNvPr id="14" name="TextBox 13">
              <a:extLst>
                <a:ext uri="{FF2B5EF4-FFF2-40B4-BE49-F238E27FC236}">
                  <a16:creationId xmlns:a16="http://schemas.microsoft.com/office/drawing/2014/main" id="{BAC748EF-8F3D-4BA2-8BD1-3D425C66322C}"/>
                </a:ext>
              </a:extLst>
            </p:cNvPr>
            <p:cNvSpPr txBox="1"/>
            <p:nvPr/>
          </p:nvSpPr>
          <p:spPr>
            <a:xfrm>
              <a:off x="549417" y="2813435"/>
              <a:ext cx="2743200" cy="30162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a:latin typeface="Asap" pitchFamily="2" charset="0"/>
                </a:rPr>
                <a:t>Project timeline is managed with the rest of your business processes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b="1">
                <a:latin typeface="Asap"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a:latin typeface="Asap" pitchFamily="2" charset="0"/>
                </a:rPr>
                <a:t>As part of Adeaca PBA, the project timeline is managed inside the ERP, allowing connections between the schedule and timesheets, procurement and production, and costing and billing. This ensures schedule changes do not go unnoticed but rather align the entire organization and provides company-wide visibility and transparency.</a:t>
              </a:r>
              <a:endParaRPr lang="en-US" sz="1000" b="1">
                <a:latin typeface="Asap"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000" b="1">
                <a:latin typeface="Asap" pitchFamily="2"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a:latin typeface="Asap" pitchFamily="2" charset="0"/>
              </a:endParaRPr>
            </a:p>
            <a:p>
              <a:endParaRPr lang="en-US" sz="1200"/>
            </a:p>
          </p:txBody>
        </p:sp>
        <p:sp>
          <p:nvSpPr>
            <p:cNvPr id="15" name="TextBox 14">
              <a:extLst>
                <a:ext uri="{FF2B5EF4-FFF2-40B4-BE49-F238E27FC236}">
                  <a16:creationId xmlns:a16="http://schemas.microsoft.com/office/drawing/2014/main" id="{D801D6E2-EE57-453C-91DC-7A4744DEF185}"/>
                </a:ext>
              </a:extLst>
            </p:cNvPr>
            <p:cNvSpPr txBox="1"/>
            <p:nvPr/>
          </p:nvSpPr>
          <p:spPr>
            <a:xfrm>
              <a:off x="4481818" y="2813435"/>
              <a:ext cx="2743200" cy="2492990"/>
            </a:xfrm>
            <a:prstGeom prst="rect">
              <a:avLst/>
            </a:prstGeom>
            <a:noFill/>
          </p:spPr>
          <p:txBody>
            <a:bodyPr wrap="square" rtlCol="0">
              <a:spAutoFit/>
            </a:bodyPr>
            <a:lstStyle/>
            <a:p>
              <a:pPr lvl="0" algn="ctr"/>
              <a:r>
                <a:rPr lang="en-US" sz="1200" b="1">
                  <a:latin typeface="Asap" pitchFamily="2" charset="0"/>
                </a:rPr>
                <a:t>Reduces the risk of schedule disruptions</a:t>
              </a:r>
            </a:p>
            <a:p>
              <a:pPr lvl="0"/>
              <a:endParaRPr lang="en-US" sz="1200" b="1">
                <a:latin typeface="Asap" pitchFamily="2" charset="0"/>
              </a:endParaRPr>
            </a:p>
            <a:p>
              <a:pPr lvl="0"/>
              <a:r>
                <a:rPr lang="en-US" sz="1200">
                  <a:latin typeface="Asap" pitchFamily="2" charset="0"/>
                </a:rPr>
                <a:t>Ancillary activities that are based on the always current project plan, ultimately reduces the risk of schedule disruptions. This increases the likelihood that deadlines are met. This alignment elevates the role of project planners from simply planning to providing the master timeline against which everyone else plans their activities. </a:t>
              </a:r>
            </a:p>
          </p:txBody>
        </p:sp>
        <p:sp>
          <p:nvSpPr>
            <p:cNvPr id="16" name="TextBox 15">
              <a:extLst>
                <a:ext uri="{FF2B5EF4-FFF2-40B4-BE49-F238E27FC236}">
                  <a16:creationId xmlns:a16="http://schemas.microsoft.com/office/drawing/2014/main" id="{9FC6B7FC-A5B6-4978-B238-762DBF0208F3}"/>
                </a:ext>
              </a:extLst>
            </p:cNvPr>
            <p:cNvSpPr txBox="1"/>
            <p:nvPr/>
          </p:nvSpPr>
          <p:spPr>
            <a:xfrm>
              <a:off x="8121830" y="2813435"/>
              <a:ext cx="2743200" cy="2308324"/>
            </a:xfrm>
            <a:prstGeom prst="rect">
              <a:avLst/>
            </a:prstGeom>
            <a:noFill/>
          </p:spPr>
          <p:txBody>
            <a:bodyPr wrap="square" rtlCol="0">
              <a:spAutoFit/>
            </a:bodyPr>
            <a:lstStyle/>
            <a:p>
              <a:pPr lvl="0" algn="ctr"/>
              <a:r>
                <a:rPr lang="en-US" sz="1200" b="1">
                  <a:latin typeface="Asap" pitchFamily="2" charset="0"/>
                </a:rPr>
                <a:t>Real-time visibility and control</a:t>
              </a:r>
            </a:p>
            <a:p>
              <a:pPr lvl="0" algn="ctr"/>
              <a:endParaRPr lang="en-US" sz="1200" b="1">
                <a:latin typeface="Asap" pitchFamily="2" charset="0"/>
              </a:endParaRPr>
            </a:p>
            <a:p>
              <a:pPr lvl="0" algn="l"/>
              <a:endParaRPr lang="en-US" sz="1200">
                <a:latin typeface="Asap" pitchFamily="2" charset="0"/>
              </a:endParaRPr>
            </a:p>
            <a:p>
              <a:pPr lvl="0" algn="l"/>
              <a:r>
                <a:rPr lang="en-US" sz="1200">
                  <a:latin typeface="Asap" pitchFamily="2" charset="0"/>
                </a:rPr>
                <a:t>As part of a third-generation project business system, the work breakdown structure is integrated with all other project data on one platform and provides real-time visibility in the status of your projects. This allows you to make better decisions based on accurate, timely data.</a:t>
              </a:r>
              <a:endParaRPr lang="en-US" sz="1200" b="0">
                <a:latin typeface="Asap" pitchFamily="2" charset="0"/>
              </a:endParaRPr>
            </a:p>
            <a:p>
              <a:endParaRPr lang="en-US" sz="1200">
                <a:latin typeface="Asap" pitchFamily="2" charset="0"/>
              </a:endParaRPr>
            </a:p>
          </p:txBody>
        </p:sp>
      </p:grpSp>
      <p:pic>
        <p:nvPicPr>
          <p:cNvPr id="4" name="Graphic 3">
            <a:extLst>
              <a:ext uri="{FF2B5EF4-FFF2-40B4-BE49-F238E27FC236}">
                <a16:creationId xmlns:a16="http://schemas.microsoft.com/office/drawing/2014/main" id="{931EA522-9939-4367-8DFB-E2622450C57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784750" y="1971677"/>
            <a:ext cx="914400" cy="914400"/>
          </a:xfrm>
          <a:prstGeom prst="rect">
            <a:avLst/>
          </a:prstGeom>
        </p:spPr>
      </p:pic>
      <p:pic>
        <p:nvPicPr>
          <p:cNvPr id="7" name="Graphic 6">
            <a:extLst>
              <a:ext uri="{FF2B5EF4-FFF2-40B4-BE49-F238E27FC236}">
                <a16:creationId xmlns:a16="http://schemas.microsoft.com/office/drawing/2014/main" id="{804BD3F7-8AD9-43A8-B013-EE91D339FA8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365114" y="1969436"/>
            <a:ext cx="914400" cy="914400"/>
          </a:xfrm>
          <a:prstGeom prst="rect">
            <a:avLst/>
          </a:prstGeom>
        </p:spPr>
      </p:pic>
      <p:pic>
        <p:nvPicPr>
          <p:cNvPr id="9" name="Graphic 8">
            <a:extLst>
              <a:ext uri="{FF2B5EF4-FFF2-40B4-BE49-F238E27FC236}">
                <a16:creationId xmlns:a16="http://schemas.microsoft.com/office/drawing/2014/main" id="{ABCE6F57-55F4-47DA-AD0E-708F80A1E5A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784994" y="1969436"/>
            <a:ext cx="914400" cy="914400"/>
          </a:xfrm>
          <a:prstGeom prst="rect">
            <a:avLst/>
          </a:prstGeom>
        </p:spPr>
      </p:pic>
    </p:spTree>
    <p:extLst>
      <p:ext uri="{BB962C8B-B14F-4D97-AF65-F5344CB8AC3E}">
        <p14:creationId xmlns:p14="http://schemas.microsoft.com/office/powerpoint/2010/main" val="3937301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Noto Sans"/>
              <a:ea typeface="+mn-ea"/>
              <a:cs typeface="+mn-cs"/>
            </a:endParaRPr>
          </a:p>
        </p:txBody>
      </p:sp>
      <p:sp>
        <p:nvSpPr>
          <p:cNvPr id="23" name="Rectangle 2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Noto Sans"/>
              <a:ea typeface="+mn-ea"/>
              <a:cs typeface="+mn-cs"/>
            </a:endParaRPr>
          </a:p>
        </p:txBody>
      </p:sp>
      <p:sp>
        <p:nvSpPr>
          <p:cNvPr id="25" name="Rectangle 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Noto Sans"/>
              <a:ea typeface="+mn-ea"/>
              <a:cs typeface="+mn-cs"/>
            </a:endParaRPr>
          </a:p>
        </p:txBody>
      </p:sp>
      <p:sp>
        <p:nvSpPr>
          <p:cNvPr id="27" name="Rectangle 2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Noto Sans"/>
              <a:ea typeface="+mn-ea"/>
              <a:cs typeface="+mn-cs"/>
            </a:endParaRPr>
          </a:p>
        </p:txBody>
      </p:sp>
      <p:sp>
        <p:nvSpPr>
          <p:cNvPr id="3" name="Title 2">
            <a:extLst>
              <a:ext uri="{FF2B5EF4-FFF2-40B4-BE49-F238E27FC236}">
                <a16:creationId xmlns:a16="http://schemas.microsoft.com/office/drawing/2014/main" id="{4877F504-C4FD-4C30-AA92-BE2462071A0E}"/>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ea typeface="+mj-ea"/>
                <a:cs typeface="+mj-cs"/>
              </a:rPr>
              <a:t>Work Breakdown Structure Use Cases</a:t>
            </a:r>
          </a:p>
        </p:txBody>
      </p:sp>
      <p:graphicFrame>
        <p:nvGraphicFramePr>
          <p:cNvPr id="4" name="Table 4">
            <a:extLst>
              <a:ext uri="{FF2B5EF4-FFF2-40B4-BE49-F238E27FC236}">
                <a16:creationId xmlns:a16="http://schemas.microsoft.com/office/drawing/2014/main" id="{CEB3F561-358F-4A60-BECF-3C0F74F4B707}"/>
              </a:ext>
            </a:extLst>
          </p:cNvPr>
          <p:cNvGraphicFramePr>
            <a:graphicFrameLocks noGrp="1"/>
          </p:cNvGraphicFramePr>
          <p:nvPr>
            <p:ph idx="1"/>
            <p:extLst>
              <p:ext uri="{D42A27DB-BD31-4B8C-83A1-F6EECF244321}">
                <p14:modId xmlns:p14="http://schemas.microsoft.com/office/powerpoint/2010/main" val="514144475"/>
              </p:ext>
            </p:extLst>
          </p:nvPr>
        </p:nvGraphicFramePr>
        <p:xfrm>
          <a:off x="761039" y="1924820"/>
          <a:ext cx="10669922" cy="4396555"/>
        </p:xfrm>
        <a:graphic>
          <a:graphicData uri="http://schemas.openxmlformats.org/drawingml/2006/table">
            <a:tbl>
              <a:tblPr firstRow="1" firstCol="1" bandRow="1">
                <a:noFill/>
                <a:tableStyleId>{5C22544A-7EE6-4342-B048-85BDC9FD1C3A}</a:tableStyleId>
              </a:tblPr>
              <a:tblGrid>
                <a:gridCol w="1410652">
                  <a:extLst>
                    <a:ext uri="{9D8B030D-6E8A-4147-A177-3AD203B41FA5}">
                      <a16:colId xmlns:a16="http://schemas.microsoft.com/office/drawing/2014/main" val="902223260"/>
                    </a:ext>
                  </a:extLst>
                </a:gridCol>
                <a:gridCol w="3092057">
                  <a:extLst>
                    <a:ext uri="{9D8B030D-6E8A-4147-A177-3AD203B41FA5}">
                      <a16:colId xmlns:a16="http://schemas.microsoft.com/office/drawing/2014/main" val="3004524722"/>
                    </a:ext>
                  </a:extLst>
                </a:gridCol>
                <a:gridCol w="2597700">
                  <a:extLst>
                    <a:ext uri="{9D8B030D-6E8A-4147-A177-3AD203B41FA5}">
                      <a16:colId xmlns:a16="http://schemas.microsoft.com/office/drawing/2014/main" val="2591075600"/>
                    </a:ext>
                  </a:extLst>
                </a:gridCol>
                <a:gridCol w="3569513">
                  <a:extLst>
                    <a:ext uri="{9D8B030D-6E8A-4147-A177-3AD203B41FA5}">
                      <a16:colId xmlns:a16="http://schemas.microsoft.com/office/drawing/2014/main" val="78158826"/>
                    </a:ext>
                  </a:extLst>
                </a:gridCol>
              </a:tblGrid>
              <a:tr h="975976">
                <a:tc>
                  <a:txBody>
                    <a:bodyPr/>
                    <a:lstStyle/>
                    <a:p>
                      <a:r>
                        <a:rPr lang="en-US" sz="1300" b="0">
                          <a:solidFill>
                            <a:schemeClr val="tx1">
                              <a:lumMod val="75000"/>
                              <a:lumOff val="25000"/>
                            </a:schemeClr>
                          </a:solidFill>
                          <a:latin typeface="Asap SemiBold" pitchFamily="2" charset="0"/>
                        </a:rPr>
                        <a:t>Use case</a:t>
                      </a:r>
                    </a:p>
                  </a:txBody>
                  <a:tcPr marL="176787" marR="176787" marT="176787" marB="176787"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r>
                        <a:rPr lang="en-US" sz="1300" dirty="0">
                          <a:solidFill>
                            <a:srgbClr val="000000"/>
                          </a:solidFill>
                          <a:latin typeface="Asap" pitchFamily="2" charset="0"/>
                        </a:rPr>
                        <a:t>Align your project schedule with costs</a:t>
                      </a:r>
                    </a:p>
                  </a:txBody>
                  <a:tcPr marL="176787" marR="176787" marT="176787" marB="176787"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r>
                        <a:rPr lang="en-US" sz="1300" dirty="0">
                          <a:solidFill>
                            <a:srgbClr val="000000"/>
                          </a:solidFill>
                          <a:latin typeface="Asap" pitchFamily="2" charset="0"/>
                        </a:rPr>
                        <a:t>Promote better collaboration</a:t>
                      </a:r>
                    </a:p>
                  </a:txBody>
                  <a:tcPr marL="176787" marR="176787" marT="176787" marB="176787"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r>
                        <a:rPr lang="en-US" sz="1300" dirty="0">
                          <a:solidFill>
                            <a:srgbClr val="000000"/>
                          </a:solidFill>
                          <a:latin typeface="Asap" pitchFamily="2" charset="0"/>
                        </a:rPr>
                        <a:t>Streamline the MRP process</a:t>
                      </a:r>
                    </a:p>
                  </a:txBody>
                  <a:tcPr marL="176787" marR="176787" marT="176787" marB="176787"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3845172616"/>
                  </a:ext>
                </a:extLst>
              </a:tr>
              <a:tr h="1438780">
                <a:tc>
                  <a:txBody>
                    <a:bodyPr/>
                    <a:lstStyle/>
                    <a:p>
                      <a:r>
                        <a:rPr lang="en-US" sz="1000" b="0">
                          <a:solidFill>
                            <a:schemeClr val="tx1">
                              <a:lumMod val="75000"/>
                              <a:lumOff val="25000"/>
                            </a:schemeClr>
                          </a:solidFill>
                          <a:latin typeface="Asap Medium" pitchFamily="2" charset="0"/>
                        </a:rPr>
                        <a:t>Description</a:t>
                      </a:r>
                    </a:p>
                  </a:txBody>
                  <a:tcPr marL="176787" marR="176787" marT="176787" marB="176787">
                    <a:lnL w="19050" cap="flat" cmpd="sng" algn="ctr">
                      <a:noFill/>
                      <a:prstDash val="solid"/>
                    </a:lnL>
                    <a:lnR w="9525" cap="flat" cmpd="sng" algn="ctr">
                      <a:solidFill>
                        <a:srgbClr val="C7C6C1"/>
                      </a:solidFill>
                      <a:prstDash val="solid"/>
                    </a:lnR>
                    <a:lnT w="9525" cap="flat" cmpd="sng" algn="ctr">
                      <a:solidFill>
                        <a:srgbClr val="C7C6C1"/>
                      </a:solidFill>
                      <a:prstDash val="solid"/>
                    </a:lnT>
                    <a:lnB w="12700" cmpd="sng">
                      <a:noFill/>
                      <a:prstDash val="solid"/>
                    </a:lnB>
                    <a:noFill/>
                  </a:tcPr>
                </a:tc>
                <a:tc>
                  <a:txBody>
                    <a:bodyPr/>
                    <a:lstStyle/>
                    <a:p>
                      <a:r>
                        <a:rPr lang="en-US" sz="1000" dirty="0">
                          <a:latin typeface="Asap" pitchFamily="2" charset="0"/>
                        </a:rPr>
                        <a:t>As part of Adeaca PBA, the WBS allows you to leverage the project schedule to accurately build a labor budget, time-phase earned value estimates, and generate cash flow projections.</a:t>
                      </a:r>
                    </a:p>
                  </a:txBody>
                  <a:tcPr marL="176787" marR="176787" marT="176787" marB="176787">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000" dirty="0">
                          <a:latin typeface="Asap" pitchFamily="2" charset="0"/>
                        </a:rPr>
                        <a:t>Project team members are presented with current assignments for easy, error-free time recording since the timesheet interacts directly with the WBS.</a:t>
                      </a:r>
                    </a:p>
                  </a:txBody>
                  <a:tcPr marL="176787" marR="176787" marT="176787" marB="176787">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000" dirty="0">
                          <a:latin typeface="Asap" pitchFamily="2" charset="0"/>
                        </a:rPr>
                        <a:t>The delivery schedule of purchase and production orders align with the project plan. If delays are encountered in procurement or production, these are automatically applied as material constraints against the schedule. </a:t>
                      </a:r>
                    </a:p>
                  </a:txBody>
                  <a:tcPr marL="176787" marR="176787" marT="176787" marB="176787">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725840812"/>
                  </a:ext>
                </a:extLst>
              </a:tr>
              <a:tr h="692436">
                <a:tc>
                  <a:txBody>
                    <a:bodyPr/>
                    <a:lstStyle/>
                    <a:p>
                      <a:r>
                        <a:rPr lang="en-US" sz="1000" b="0" dirty="0">
                          <a:solidFill>
                            <a:schemeClr val="tx1">
                              <a:lumMod val="75000"/>
                              <a:lumOff val="25000"/>
                            </a:schemeClr>
                          </a:solidFill>
                          <a:latin typeface="Asap Medium" pitchFamily="2" charset="0"/>
                        </a:rPr>
                        <a:t>Target Audience</a:t>
                      </a:r>
                    </a:p>
                  </a:txBody>
                  <a:tcPr marL="176787" marR="176787" marT="176787" marB="176787" anchor="ctr">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r>
                        <a:rPr lang="en-US" sz="1000" dirty="0">
                          <a:latin typeface="Asap" pitchFamily="2" charset="0"/>
                        </a:rPr>
                        <a:t>COO, Operations Exec, PMO</a:t>
                      </a:r>
                    </a:p>
                  </a:txBody>
                  <a:tcPr marL="176787" marR="176787" marT="176787" marB="176787"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000" dirty="0">
                          <a:latin typeface="Asap" pitchFamily="2" charset="0"/>
                        </a:rPr>
                        <a:t>COO, PMO, Operations Exec, PM Director, PM</a:t>
                      </a:r>
                    </a:p>
                  </a:txBody>
                  <a:tcPr marL="176787" marR="176787" marT="176787" marB="176787"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000" dirty="0">
                          <a:latin typeface="Asap" pitchFamily="2" charset="0"/>
                        </a:rPr>
                        <a:t>COO, PMO, Operations Exec</a:t>
                      </a:r>
                    </a:p>
                  </a:txBody>
                  <a:tcPr marL="176787" marR="176787" marT="176787" marB="176787"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334290476"/>
                  </a:ext>
                </a:extLst>
              </a:tr>
              <a:tr h="1289363">
                <a:tc>
                  <a:txBody>
                    <a:bodyPr/>
                    <a:lstStyle/>
                    <a:p>
                      <a:r>
                        <a:rPr lang="en-US" sz="1000" b="0">
                          <a:solidFill>
                            <a:schemeClr val="tx1">
                              <a:lumMod val="75000"/>
                              <a:lumOff val="25000"/>
                            </a:schemeClr>
                          </a:solidFill>
                          <a:latin typeface="Asap Medium" pitchFamily="2" charset="0"/>
                        </a:rPr>
                        <a:t>Business Benefit</a:t>
                      </a:r>
                    </a:p>
                  </a:txBody>
                  <a:tcPr marL="176787" marR="176787" marT="176787" marB="176787">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r>
                        <a:rPr lang="en-US" sz="1000" dirty="0">
                          <a:latin typeface="Asap" pitchFamily="2" charset="0"/>
                        </a:rPr>
                        <a:t>By using the WBS to manage project operations in parallel with the CBS to manage project financials, any changes in the schedule is immediately reflected on the costing sheet. </a:t>
                      </a:r>
                    </a:p>
                  </a:txBody>
                  <a:tcPr marL="176787" marR="176787" marT="176787" marB="176787">
                    <a:lnL w="9525" cap="flat" cmpd="sng" algn="ctr">
                      <a:solidFill>
                        <a:srgbClr val="C7C6C1"/>
                      </a:solid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r>
                        <a:rPr lang="en-US" sz="1000" dirty="0">
                          <a:latin typeface="Asap" pitchFamily="2" charset="0"/>
                        </a:rPr>
                        <a:t>Status updates, issues and remaining work estimates can be fed back to the schedule directly from the time sheet, facilitating real-time collaboration between the planner and project managers.</a:t>
                      </a:r>
                    </a:p>
                  </a:txBody>
                  <a:tcPr marL="176787" marR="176787" marT="176787" marB="176787">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r>
                        <a:rPr lang="en-US" sz="1000" dirty="0">
                          <a:latin typeface="Asap" pitchFamily="2" charset="0"/>
                        </a:rPr>
                        <a:t>Identifying any deviations in procurement or production early on, provides plenty of time to make the necessary adjustments and reduce the disruptions to the overall project.</a:t>
                      </a:r>
                    </a:p>
                  </a:txBody>
                  <a:tcPr marL="176787" marR="176787" marT="176787" marB="176787">
                    <a:lnL w="12700" cmpd="sng">
                      <a:no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val="3666868581"/>
                  </a:ext>
                </a:extLst>
              </a:tr>
            </a:tbl>
          </a:graphicData>
        </a:graphic>
      </p:graphicFrame>
      <p:pic>
        <p:nvPicPr>
          <p:cNvPr id="8" name="Picture 7">
            <a:hlinkClick r:id="rId3"/>
            <a:extLst>
              <a:ext uri="{FF2B5EF4-FFF2-40B4-BE49-F238E27FC236}">
                <a16:creationId xmlns:a16="http://schemas.microsoft.com/office/drawing/2014/main" id="{F23C8FAD-114A-F078-F6DE-6AEDA71E678C}"/>
              </a:ext>
            </a:extLst>
          </p:cNvPr>
          <p:cNvPicPr>
            <a:picLocks noChangeAspect="1"/>
          </p:cNvPicPr>
          <p:nvPr/>
        </p:nvPicPr>
        <p:blipFill>
          <a:blip r:embed="rId4"/>
          <a:stretch>
            <a:fillRect/>
          </a:stretch>
        </p:blipFill>
        <p:spPr>
          <a:xfrm>
            <a:off x="10497491" y="6280030"/>
            <a:ext cx="1371600" cy="328174"/>
          </a:xfrm>
          <a:prstGeom prst="rect">
            <a:avLst/>
          </a:prstGeom>
        </p:spPr>
      </p:pic>
    </p:spTree>
    <p:extLst>
      <p:ext uri="{BB962C8B-B14F-4D97-AF65-F5344CB8AC3E}">
        <p14:creationId xmlns:p14="http://schemas.microsoft.com/office/powerpoint/2010/main" val="4032335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D5F0F4-A40C-4B99-9909-B495B2830E36}"/>
              </a:ext>
            </a:extLst>
          </p:cNvPr>
          <p:cNvSpPr>
            <a:spLocks noGrp="1"/>
          </p:cNvSpPr>
          <p:nvPr>
            <p:ph type="title"/>
          </p:nvPr>
        </p:nvSpPr>
        <p:spPr/>
        <p:txBody>
          <a:bodyPr/>
          <a:lstStyle/>
          <a:p>
            <a:r>
              <a:rPr lang="en-US" dirty="0"/>
              <a:t>Advanced project planning and schedule management</a:t>
            </a:r>
            <a:br>
              <a:rPr lang="en-US" dirty="0"/>
            </a:br>
            <a:endParaRPr lang="en-US" dirty="0">
              <a:latin typeface="Titillium Web" panose="00000500000000000000" pitchFamily="2" charset="0"/>
            </a:endParaRPr>
          </a:p>
        </p:txBody>
      </p:sp>
      <p:sp>
        <p:nvSpPr>
          <p:cNvPr id="8" name="TextBox 7">
            <a:extLst>
              <a:ext uri="{FF2B5EF4-FFF2-40B4-BE49-F238E27FC236}">
                <a16:creationId xmlns:a16="http://schemas.microsoft.com/office/drawing/2014/main" id="{9BA5405E-D309-4D67-A354-043BD305D5C7}"/>
              </a:ext>
            </a:extLst>
          </p:cNvPr>
          <p:cNvSpPr txBox="1"/>
          <p:nvPr/>
        </p:nvSpPr>
        <p:spPr>
          <a:xfrm>
            <a:off x="364612" y="1546432"/>
            <a:ext cx="2718453" cy="3046988"/>
          </a:xfrm>
          <a:prstGeom prst="rect">
            <a:avLst/>
          </a:prstGeom>
          <a:noFill/>
        </p:spPr>
        <p:txBody>
          <a:bodyPr wrap="square" rtlCol="0">
            <a:spAutoFit/>
          </a:bodyPr>
          <a:lstStyle/>
          <a:p>
            <a:r>
              <a:rPr lang="en-US" sz="1200" dirty="0">
                <a:latin typeface="Asap" pitchFamily="2" charset="0"/>
                <a:ea typeface="Noto Sans" panose="020B0502040504020204" pitchFamily="34" charset="0"/>
                <a:cs typeface="Noto Sans" panose="020B0502040504020204" pitchFamily="34" charset="0"/>
              </a:rPr>
              <a:t>Adeaca PBA provides an advanced project scheduling engine on par with Microsoft Project and far exceeding the capabilities found in Project Online. Adeaca PBA scheduling provides direct real-time integration with project financials, accounting, and resourcing.</a:t>
            </a:r>
          </a:p>
          <a:p>
            <a:endParaRPr lang="en-US" sz="1200" dirty="0">
              <a:latin typeface="Asap" pitchFamily="2"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Drag and drop</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Capacity constraints and leveling</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Milestone and deadline tracking</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Gateway reviews</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Critical path</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Resourcing status</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Progress tracking</a:t>
            </a:r>
          </a:p>
        </p:txBody>
      </p:sp>
      <p:pic>
        <p:nvPicPr>
          <p:cNvPr id="4" name="Picture 3" descr="Graphical user interface, application, table&#10;&#10;Description automatically generated">
            <a:extLst>
              <a:ext uri="{FF2B5EF4-FFF2-40B4-BE49-F238E27FC236}">
                <a16:creationId xmlns:a16="http://schemas.microsoft.com/office/drawing/2014/main" id="{B7F3DC6E-3398-48AB-9B06-329D9C1B20D9}"/>
              </a:ext>
            </a:extLst>
          </p:cNvPr>
          <p:cNvPicPr>
            <a:picLocks noChangeAspect="1"/>
          </p:cNvPicPr>
          <p:nvPr/>
        </p:nvPicPr>
        <p:blipFill rotWithShape="1">
          <a:blip r:embed="rId3"/>
          <a:srcRect l="3774" t="12705" r="2140" b="5762"/>
          <a:stretch/>
        </p:blipFill>
        <p:spPr>
          <a:xfrm>
            <a:off x="3174023" y="1546433"/>
            <a:ext cx="8928851" cy="4099424"/>
          </a:xfrm>
          <a:prstGeom prst="rect">
            <a:avLst/>
          </a:prstGeom>
          <a:ln>
            <a:solidFill>
              <a:schemeClr val="tx2"/>
            </a:solidFill>
          </a:ln>
        </p:spPr>
      </p:pic>
      <p:sp>
        <p:nvSpPr>
          <p:cNvPr id="2" name="TextBox 1">
            <a:extLst>
              <a:ext uri="{FF2B5EF4-FFF2-40B4-BE49-F238E27FC236}">
                <a16:creationId xmlns:a16="http://schemas.microsoft.com/office/drawing/2014/main" id="{5D1C5F74-CD94-43AD-83F0-019352C27915}"/>
              </a:ext>
            </a:extLst>
          </p:cNvPr>
          <p:cNvSpPr txBox="1"/>
          <p:nvPr/>
        </p:nvSpPr>
        <p:spPr>
          <a:xfrm>
            <a:off x="364611" y="1038687"/>
            <a:ext cx="9560623" cy="338554"/>
          </a:xfrm>
          <a:prstGeom prst="rect">
            <a:avLst/>
          </a:prstGeom>
          <a:noFill/>
        </p:spPr>
        <p:txBody>
          <a:bodyPr wrap="square" rtlCol="0">
            <a:spAutoFit/>
          </a:bodyPr>
          <a:lstStyle/>
          <a:p>
            <a:r>
              <a:rPr lang="en-US" sz="1600" b="1" dirty="0">
                <a:latin typeface="Asap" pitchFamily="2" charset="0"/>
              </a:rPr>
              <a:t>A work breakdown structure and planning engine integrated with the rest of your business processes</a:t>
            </a:r>
          </a:p>
        </p:txBody>
      </p:sp>
    </p:spTree>
    <p:extLst>
      <p:ext uri="{BB962C8B-B14F-4D97-AF65-F5344CB8AC3E}">
        <p14:creationId xmlns:p14="http://schemas.microsoft.com/office/powerpoint/2010/main" val="598561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8D721-BB7E-41C4-8483-937C733FDD8D}"/>
              </a:ext>
            </a:extLst>
          </p:cNvPr>
          <p:cNvSpPr>
            <a:spLocks noGrp="1"/>
          </p:cNvSpPr>
          <p:nvPr>
            <p:ph type="title"/>
          </p:nvPr>
        </p:nvSpPr>
        <p:spPr/>
        <p:txBody>
          <a:bodyPr/>
          <a:lstStyle/>
          <a:p>
            <a:r>
              <a:rPr lang="en-US" dirty="0"/>
              <a:t>How the Work Breakdown Structure Works</a:t>
            </a:r>
          </a:p>
        </p:txBody>
      </p:sp>
      <p:sp>
        <p:nvSpPr>
          <p:cNvPr id="4" name="TextBox 3">
            <a:extLst>
              <a:ext uri="{FF2B5EF4-FFF2-40B4-BE49-F238E27FC236}">
                <a16:creationId xmlns:a16="http://schemas.microsoft.com/office/drawing/2014/main" id="{3EAA6898-2851-499E-91DB-3796621FA40A}"/>
              </a:ext>
            </a:extLst>
          </p:cNvPr>
          <p:cNvSpPr txBox="1"/>
          <p:nvPr/>
        </p:nvSpPr>
        <p:spPr>
          <a:xfrm>
            <a:off x="364612" y="1131216"/>
            <a:ext cx="7654565" cy="338554"/>
          </a:xfrm>
          <a:prstGeom prst="rect">
            <a:avLst/>
          </a:prstGeom>
          <a:noFill/>
        </p:spPr>
        <p:txBody>
          <a:bodyPr wrap="square" rtlCol="0">
            <a:spAutoFit/>
          </a:bodyPr>
          <a:lstStyle/>
          <a:p>
            <a:r>
              <a:rPr lang="en-US" sz="1600" b="1" dirty="0">
                <a:latin typeface="Asap" pitchFamily="2" charset="0"/>
              </a:rPr>
              <a:t>Easily assign resources across departments and entities  </a:t>
            </a:r>
          </a:p>
        </p:txBody>
      </p:sp>
      <p:sp>
        <p:nvSpPr>
          <p:cNvPr id="5" name="TextBox 4">
            <a:extLst>
              <a:ext uri="{FF2B5EF4-FFF2-40B4-BE49-F238E27FC236}">
                <a16:creationId xmlns:a16="http://schemas.microsoft.com/office/drawing/2014/main" id="{365D9BF5-D3C3-4707-BCCD-382460FC9D2F}"/>
              </a:ext>
            </a:extLst>
          </p:cNvPr>
          <p:cNvSpPr txBox="1"/>
          <p:nvPr/>
        </p:nvSpPr>
        <p:spPr>
          <a:xfrm>
            <a:off x="364613" y="1659285"/>
            <a:ext cx="3864488" cy="3970318"/>
          </a:xfrm>
          <a:prstGeom prst="rect">
            <a:avLst/>
          </a:prstGeom>
          <a:noFill/>
        </p:spPr>
        <p:txBody>
          <a:bodyPr wrap="square" rtlCol="0">
            <a:spAutoFit/>
          </a:bodyPr>
          <a:lstStyle/>
          <a:p>
            <a:r>
              <a:rPr lang="en-US" sz="1200" dirty="0">
                <a:latin typeface="Asap" pitchFamily="2" charset="0"/>
              </a:rPr>
              <a:t>Whether you need to leverage resources for projects from different departments within the same company or across different companies, the WBS in Adeaca PBA gives you the power to efficiently leverage those resources through a centrally managed resource sharing tool. Through the resourcing status display mode in the WBS, project managers have complete visibility into the resource status of all projects.  </a:t>
            </a:r>
          </a:p>
          <a:p>
            <a:endParaRPr lang="en-US" sz="1200" dirty="0">
              <a:latin typeface="Asap" pitchFamily="2" charset="0"/>
              <a:ea typeface="Noto Sans" panose="020B0502040504020204" pitchFamily="34" charset="0"/>
              <a:cs typeface="Noto Sans" panose="020B0502040504020204" pitchFamily="34" charset="0"/>
            </a:endParaRP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Project resourcing and resource dispatch board</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Skill and availability-based resource selection across departments and companies</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Resource departments segregation</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Integrated resource cost and billing groups</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Loan requests, approvals and loan change requests</a:t>
            </a:r>
          </a:p>
          <a:p>
            <a:pPr marL="285750" indent="-285750">
              <a:buFont typeface="Wingdings" panose="05000000000000000000" pitchFamily="2" charset="2"/>
              <a:buChar char="§"/>
            </a:pPr>
            <a:r>
              <a:rPr lang="en-US" sz="1200" dirty="0">
                <a:latin typeface="Asap" pitchFamily="2" charset="0"/>
                <a:ea typeface="Noto Sans" panose="020B0502040504020204" pitchFamily="34" charset="0"/>
                <a:cs typeface="Noto Sans" panose="020B0502040504020204" pitchFamily="34" charset="0"/>
              </a:rPr>
              <a:t>Inter-company time, expense and remaining work reporting</a:t>
            </a:r>
          </a:p>
          <a:p>
            <a:endParaRPr lang="en-US" sz="1200" dirty="0">
              <a:latin typeface="Asap" pitchFamily="2" charset="0"/>
            </a:endParaRPr>
          </a:p>
          <a:p>
            <a:endParaRPr lang="en-US" sz="1200" dirty="0">
              <a:latin typeface="Asap" pitchFamily="2" charset="0"/>
            </a:endParaRPr>
          </a:p>
          <a:p>
            <a:endParaRPr lang="en-US" sz="1200" dirty="0">
              <a:latin typeface="Asap" pitchFamily="2" charset="0"/>
            </a:endParaRPr>
          </a:p>
        </p:txBody>
      </p:sp>
      <p:pic>
        <p:nvPicPr>
          <p:cNvPr id="6" name="Picture 5" descr="Graphical user interface&#10;&#10;Description automatically generated with medium confidence">
            <a:extLst>
              <a:ext uri="{FF2B5EF4-FFF2-40B4-BE49-F238E27FC236}">
                <a16:creationId xmlns:a16="http://schemas.microsoft.com/office/drawing/2014/main" id="{5F19224C-2362-41A9-B34B-57BDC1604E78}"/>
              </a:ext>
            </a:extLst>
          </p:cNvPr>
          <p:cNvPicPr>
            <a:picLocks noChangeAspect="1"/>
          </p:cNvPicPr>
          <p:nvPr/>
        </p:nvPicPr>
        <p:blipFill rotWithShape="1">
          <a:blip r:embed="rId3"/>
          <a:srcRect l="12517" t="15412" r="4587" b="10504"/>
          <a:stretch/>
        </p:blipFill>
        <p:spPr>
          <a:xfrm>
            <a:off x="4369595" y="1662254"/>
            <a:ext cx="7607070" cy="3824146"/>
          </a:xfrm>
          <a:prstGeom prst="rect">
            <a:avLst/>
          </a:prstGeom>
          <a:ln>
            <a:solidFill>
              <a:schemeClr val="tx2"/>
            </a:solidFill>
          </a:ln>
        </p:spPr>
      </p:pic>
      <p:sp>
        <p:nvSpPr>
          <p:cNvPr id="7" name="TextBox 6">
            <a:extLst>
              <a:ext uri="{FF2B5EF4-FFF2-40B4-BE49-F238E27FC236}">
                <a16:creationId xmlns:a16="http://schemas.microsoft.com/office/drawing/2014/main" id="{CA389D37-12FB-4146-8E0D-5EDAA5A75C85}"/>
              </a:ext>
            </a:extLst>
          </p:cNvPr>
          <p:cNvSpPr txBox="1"/>
          <p:nvPr/>
        </p:nvSpPr>
        <p:spPr>
          <a:xfrm>
            <a:off x="10201787" y="3305889"/>
            <a:ext cx="1625600" cy="246221"/>
          </a:xfrm>
          <a:prstGeom prst="rect">
            <a:avLst/>
          </a:prstGeom>
          <a:noFill/>
        </p:spPr>
        <p:txBody>
          <a:bodyPr wrap="square" rtlCol="0">
            <a:spAutoFit/>
          </a:bodyPr>
          <a:lstStyle/>
          <a:p>
            <a:r>
              <a:rPr lang="en-US" sz="1000" i="1" dirty="0">
                <a:solidFill>
                  <a:schemeClr val="accent6"/>
                </a:solidFill>
                <a:latin typeface="Bitter" pitchFamily="2" charset="0"/>
              </a:rPr>
              <a:t>Unstaffed</a:t>
            </a:r>
            <a:endParaRPr lang="en-US" sz="1000" dirty="0"/>
          </a:p>
        </p:txBody>
      </p:sp>
      <p:cxnSp>
        <p:nvCxnSpPr>
          <p:cNvPr id="11" name="Straight Arrow Connector 10">
            <a:extLst>
              <a:ext uri="{FF2B5EF4-FFF2-40B4-BE49-F238E27FC236}">
                <a16:creationId xmlns:a16="http://schemas.microsoft.com/office/drawing/2014/main" id="{2A86283C-0F4A-4023-A8F5-14A2154F585C}"/>
              </a:ext>
            </a:extLst>
          </p:cNvPr>
          <p:cNvCxnSpPr>
            <a:cxnSpLocks/>
            <a:stCxn id="7" idx="1"/>
          </p:cNvCxnSpPr>
          <p:nvPr/>
        </p:nvCxnSpPr>
        <p:spPr>
          <a:xfrm flipH="1">
            <a:off x="9877926" y="3429000"/>
            <a:ext cx="323861" cy="0"/>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8FA5CAAB-8318-4B0C-AFDD-B9935075AB81}"/>
              </a:ext>
            </a:extLst>
          </p:cNvPr>
          <p:cNvSpPr txBox="1"/>
          <p:nvPr/>
        </p:nvSpPr>
        <p:spPr>
          <a:xfrm>
            <a:off x="9149898" y="2468630"/>
            <a:ext cx="1803565" cy="246221"/>
          </a:xfrm>
          <a:prstGeom prst="rect">
            <a:avLst/>
          </a:prstGeom>
          <a:noFill/>
        </p:spPr>
        <p:txBody>
          <a:bodyPr wrap="square">
            <a:spAutoFit/>
          </a:bodyPr>
          <a:lstStyle/>
          <a:p>
            <a:r>
              <a:rPr lang="en-US" sz="1000" i="1" dirty="0">
                <a:solidFill>
                  <a:schemeClr val="accent6"/>
                </a:solidFill>
                <a:latin typeface="Bitter" pitchFamily="2" charset="0"/>
              </a:rPr>
              <a:t>Staffed with no conflicts</a:t>
            </a:r>
            <a:endParaRPr lang="en-US" sz="1000" dirty="0"/>
          </a:p>
        </p:txBody>
      </p:sp>
      <p:cxnSp>
        <p:nvCxnSpPr>
          <p:cNvPr id="17" name="Straight Arrow Connector 16">
            <a:extLst>
              <a:ext uri="{FF2B5EF4-FFF2-40B4-BE49-F238E27FC236}">
                <a16:creationId xmlns:a16="http://schemas.microsoft.com/office/drawing/2014/main" id="{BB1C98A1-C79E-487A-81D7-A3FC1C016731}"/>
              </a:ext>
            </a:extLst>
          </p:cNvPr>
          <p:cNvCxnSpPr>
            <a:cxnSpLocks/>
            <a:stCxn id="16" idx="1"/>
          </p:cNvCxnSpPr>
          <p:nvPr/>
        </p:nvCxnSpPr>
        <p:spPr>
          <a:xfrm flipH="1">
            <a:off x="8765005" y="2591741"/>
            <a:ext cx="384893" cy="0"/>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13B327E3-EF7B-40E8-BD39-0E096BBFDE63}"/>
              </a:ext>
            </a:extLst>
          </p:cNvPr>
          <p:cNvSpPr txBox="1"/>
          <p:nvPr/>
        </p:nvSpPr>
        <p:spPr>
          <a:xfrm>
            <a:off x="10735168" y="2466900"/>
            <a:ext cx="1381991" cy="246221"/>
          </a:xfrm>
          <a:prstGeom prst="rect">
            <a:avLst/>
          </a:prstGeom>
          <a:noFill/>
        </p:spPr>
        <p:txBody>
          <a:bodyPr wrap="square">
            <a:spAutoFit/>
          </a:bodyPr>
          <a:lstStyle/>
          <a:p>
            <a:r>
              <a:rPr lang="en-US" sz="1000" i="1" dirty="0">
                <a:solidFill>
                  <a:schemeClr val="accent6"/>
                </a:solidFill>
                <a:latin typeface="Bitter" pitchFamily="2" charset="0"/>
              </a:rPr>
              <a:t>Staffed with conflicts</a:t>
            </a:r>
            <a:endParaRPr lang="en-US" sz="1000" dirty="0"/>
          </a:p>
        </p:txBody>
      </p:sp>
      <p:cxnSp>
        <p:nvCxnSpPr>
          <p:cNvPr id="22" name="Straight Arrow Connector 21">
            <a:extLst>
              <a:ext uri="{FF2B5EF4-FFF2-40B4-BE49-F238E27FC236}">
                <a16:creationId xmlns:a16="http://schemas.microsoft.com/office/drawing/2014/main" id="{7435A19D-A126-4719-8B31-F77FE3B66033}"/>
              </a:ext>
            </a:extLst>
          </p:cNvPr>
          <p:cNvCxnSpPr>
            <a:cxnSpLocks/>
            <a:stCxn id="21" idx="1"/>
          </p:cNvCxnSpPr>
          <p:nvPr/>
        </p:nvCxnSpPr>
        <p:spPr>
          <a:xfrm>
            <a:off x="10735168" y="2590011"/>
            <a:ext cx="0" cy="189284"/>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87849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B260DF-9077-4A5E-AC52-89503B453A7E}"/>
              </a:ext>
            </a:extLst>
          </p:cNvPr>
          <p:cNvSpPr>
            <a:spLocks noGrp="1"/>
          </p:cNvSpPr>
          <p:nvPr>
            <p:ph idx="1"/>
          </p:nvPr>
        </p:nvSpPr>
        <p:spPr>
          <a:xfrm>
            <a:off x="361029" y="1750102"/>
            <a:ext cx="4788487" cy="3357796"/>
          </a:xfrm>
        </p:spPr>
        <p:txBody>
          <a:bodyPr>
            <a:noAutofit/>
          </a:bodyPr>
          <a:lstStyle/>
          <a:p>
            <a:pPr>
              <a:lnSpc>
                <a:spcPct val="100000"/>
              </a:lnSpc>
            </a:pPr>
            <a:r>
              <a:rPr lang="en-US" sz="1200" dirty="0">
                <a:latin typeface="Asap" pitchFamily="2" charset="0"/>
              </a:rPr>
              <a:t>Managing complex projects with thousands of tasks is highly inefficient. As part of Adeaca PBA, the </a:t>
            </a:r>
            <a:r>
              <a:rPr lang="en-US" sz="1200" dirty="0">
                <a:latin typeface="Asap" pitchFamily="2" charset="0"/>
                <a:hlinkClick r:id="rId3"/>
              </a:rPr>
              <a:t>Project Breakdown Structure </a:t>
            </a:r>
            <a:r>
              <a:rPr lang="en-US" sz="1200" dirty="0">
                <a:latin typeface="Asap" pitchFamily="2" charset="0"/>
              </a:rPr>
              <a:t>provides another level of operational management that allows planners and task owners to manage their parts of the project simultaneously and independently, enabling greater workflow manageability.</a:t>
            </a:r>
          </a:p>
          <a:p>
            <a:pPr>
              <a:lnSpc>
                <a:spcPct val="100000"/>
              </a:lnSpc>
            </a:pPr>
            <a:endParaRPr lang="en-US" sz="1200" dirty="0">
              <a:latin typeface="Asap" pitchFamily="2" charset="0"/>
            </a:endParaRPr>
          </a:p>
          <a:p>
            <a:pPr marL="283464" indent="-283464">
              <a:lnSpc>
                <a:spcPct val="100000"/>
              </a:lnSpc>
              <a:buFont typeface="Wingdings" panose="05000000000000000000" pitchFamily="2" charset="2"/>
              <a:buChar char="§"/>
            </a:pPr>
            <a:r>
              <a:rPr lang="en-US" sz="1200" dirty="0">
                <a:latin typeface="Asap" pitchFamily="2" charset="0"/>
              </a:rPr>
              <a:t>Planners/managers work on their parts of the project separately and concurrently </a:t>
            </a:r>
          </a:p>
          <a:p>
            <a:pPr marL="283464" indent="-283464">
              <a:lnSpc>
                <a:spcPct val="100000"/>
              </a:lnSpc>
              <a:buFont typeface="Wingdings" panose="05000000000000000000" pitchFamily="2" charset="2"/>
              <a:buChar char="§"/>
            </a:pPr>
            <a:r>
              <a:rPr lang="en-US" sz="1200" dirty="0">
                <a:latin typeface="Asap" pitchFamily="2" charset="0"/>
              </a:rPr>
              <a:t>Instantly summarize work estimates, durations, milestones and deadlines</a:t>
            </a:r>
          </a:p>
          <a:p>
            <a:pPr marL="283464" indent="-283464">
              <a:lnSpc>
                <a:spcPct val="100000"/>
              </a:lnSpc>
              <a:buFont typeface="Wingdings" panose="05000000000000000000" pitchFamily="2" charset="2"/>
              <a:buChar char="§"/>
            </a:pPr>
            <a:r>
              <a:rPr lang="en-US" sz="1200" dirty="0">
                <a:latin typeface="Asap" pitchFamily="2" charset="0"/>
              </a:rPr>
              <a:t>Parent and embedded schedules sync automatically</a:t>
            </a:r>
          </a:p>
          <a:p>
            <a:pPr marL="283464" indent="-283464">
              <a:lnSpc>
                <a:spcPct val="100000"/>
              </a:lnSpc>
              <a:buFont typeface="Wingdings" panose="05000000000000000000" pitchFamily="2" charset="2"/>
              <a:buChar char="§"/>
            </a:pPr>
            <a:r>
              <a:rPr lang="en-US" sz="1200" dirty="0">
                <a:latin typeface="Asap" pitchFamily="2" charset="0"/>
              </a:rPr>
              <a:t>Constraints and schedule changes flow up and down the structure</a:t>
            </a:r>
          </a:p>
          <a:p>
            <a:pPr marL="283464" indent="-283464">
              <a:lnSpc>
                <a:spcPct val="100000"/>
              </a:lnSpc>
              <a:buFont typeface="Wingdings" panose="05000000000000000000" pitchFamily="2" charset="2"/>
              <a:buChar char="§"/>
            </a:pPr>
            <a:r>
              <a:rPr lang="en-US" sz="1200" dirty="0">
                <a:latin typeface="Asap" pitchFamily="2" charset="0"/>
              </a:rPr>
              <a:t>Workflows are detailed enough for each title task owner yet manageable across the entire project</a:t>
            </a:r>
          </a:p>
          <a:p>
            <a:pPr marL="283464" indent="-283464">
              <a:lnSpc>
                <a:spcPct val="100000"/>
              </a:lnSpc>
              <a:buFont typeface="Wingdings" panose="05000000000000000000" pitchFamily="2" charset="2"/>
              <a:buChar char="§"/>
            </a:pPr>
            <a:r>
              <a:rPr lang="en-US" sz="1200" dirty="0">
                <a:latin typeface="Asap" pitchFamily="2" charset="0"/>
              </a:rPr>
              <a:t>Creates clear areas of work responsibility</a:t>
            </a:r>
          </a:p>
          <a:p>
            <a:pPr marL="342900" indent="-342900">
              <a:lnSpc>
                <a:spcPct val="120000"/>
              </a:lnSpc>
              <a:buFont typeface="Arial" panose="020B0604020202020204" pitchFamily="34" charset="0"/>
              <a:buChar char="•"/>
            </a:pPr>
            <a:endParaRPr lang="en-US" sz="1200" dirty="0">
              <a:latin typeface="Asap" pitchFamily="2" charset="0"/>
            </a:endParaRPr>
          </a:p>
        </p:txBody>
      </p:sp>
      <p:sp>
        <p:nvSpPr>
          <p:cNvPr id="3" name="Title 2">
            <a:extLst>
              <a:ext uri="{FF2B5EF4-FFF2-40B4-BE49-F238E27FC236}">
                <a16:creationId xmlns:a16="http://schemas.microsoft.com/office/drawing/2014/main" id="{617CF0E6-9E21-48D5-8F9A-F5E7D4FE0544}"/>
              </a:ext>
            </a:extLst>
          </p:cNvPr>
          <p:cNvSpPr>
            <a:spLocks noGrp="1"/>
          </p:cNvSpPr>
          <p:nvPr>
            <p:ph type="title"/>
          </p:nvPr>
        </p:nvSpPr>
        <p:spPr/>
        <p:txBody>
          <a:bodyPr/>
          <a:lstStyle/>
          <a:p>
            <a:r>
              <a:rPr lang="en-US" dirty="0"/>
              <a:t>How the Work Breakdown Structure Works</a:t>
            </a:r>
          </a:p>
        </p:txBody>
      </p:sp>
      <p:sp>
        <p:nvSpPr>
          <p:cNvPr id="5" name="Content Placeholder 1">
            <a:extLst>
              <a:ext uri="{FF2B5EF4-FFF2-40B4-BE49-F238E27FC236}">
                <a16:creationId xmlns:a16="http://schemas.microsoft.com/office/drawing/2014/main" id="{80BD3074-B87F-4AB3-9404-8D2B68315599}"/>
              </a:ext>
            </a:extLst>
          </p:cNvPr>
          <p:cNvSpPr txBox="1">
            <a:spLocks/>
          </p:cNvSpPr>
          <p:nvPr/>
        </p:nvSpPr>
        <p:spPr>
          <a:xfrm>
            <a:off x="361029" y="1141469"/>
            <a:ext cx="10008581" cy="809926"/>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0"/>
              </a:spcBef>
              <a:spcAft>
                <a:spcPts val="0"/>
              </a:spcAft>
              <a:buFont typeface="Arial"/>
              <a:buNone/>
              <a:defRPr sz="2000" kern="1200">
                <a:solidFill>
                  <a:schemeClr val="accent2"/>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l" defTabSz="914400" rtl="0" eaLnBrk="1" latinLnBrk="0" hangingPunct="1">
              <a:lnSpc>
                <a:spcPct val="100000"/>
              </a:lnSpc>
              <a:spcBef>
                <a:spcPts val="500"/>
              </a:spcBef>
              <a:buFont typeface="Arial"/>
              <a:buNone/>
              <a:defRPr sz="16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2pPr>
            <a:lvl3pPr marL="914400" indent="0" algn="l" defTabSz="914400" rtl="0" eaLnBrk="1" latinLnBrk="0" hangingPunct="1">
              <a:lnSpc>
                <a:spcPct val="100000"/>
              </a:lnSpc>
              <a:spcBef>
                <a:spcPts val="500"/>
              </a:spcBef>
              <a:buFont typeface="Arial"/>
              <a:buNone/>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3pPr>
            <a:lvl4pPr marL="1371600" indent="0" algn="l" defTabSz="914400" rtl="0" eaLnBrk="1" latinLnBrk="0" hangingPunct="1">
              <a:lnSpc>
                <a:spcPct val="100000"/>
              </a:lnSpc>
              <a:spcBef>
                <a:spcPts val="500"/>
              </a:spcBef>
              <a:buFont typeface="Arial"/>
              <a:buNone/>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4pPr>
            <a:lvl5pPr marL="1828800" indent="0" algn="l" defTabSz="914400" rtl="0" eaLnBrk="1" latinLnBrk="0" hangingPunct="1">
              <a:lnSpc>
                <a:spcPct val="100000"/>
              </a:lnSpc>
              <a:spcBef>
                <a:spcPts val="500"/>
              </a:spcBef>
              <a:buFont typeface="Arial"/>
              <a:buNone/>
              <a:defRPr sz="1400" kern="1200">
                <a:solidFill>
                  <a:schemeClr val="tx2"/>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1600" b="1" dirty="0">
                <a:latin typeface="Asap" pitchFamily="2" charset="0"/>
              </a:rPr>
              <a:t>Manage big project work with precision and transparency</a:t>
            </a:r>
          </a:p>
        </p:txBody>
      </p:sp>
      <p:pic>
        <p:nvPicPr>
          <p:cNvPr id="11" name="Picture 10" descr="Graphical user interface, application, table, Excel&#10;&#10;Description automatically generated">
            <a:extLst>
              <a:ext uri="{FF2B5EF4-FFF2-40B4-BE49-F238E27FC236}">
                <a16:creationId xmlns:a16="http://schemas.microsoft.com/office/drawing/2014/main" id="{541D9A87-6B1C-40FD-B7F7-7D33CC9410A2}"/>
              </a:ext>
            </a:extLst>
          </p:cNvPr>
          <p:cNvPicPr>
            <a:picLocks noChangeAspect="1"/>
          </p:cNvPicPr>
          <p:nvPr/>
        </p:nvPicPr>
        <p:blipFill>
          <a:blip r:embed="rId4"/>
          <a:stretch>
            <a:fillRect/>
          </a:stretch>
        </p:blipFill>
        <p:spPr>
          <a:xfrm>
            <a:off x="5423607" y="1624637"/>
            <a:ext cx="6562953" cy="4661863"/>
          </a:xfrm>
          <a:prstGeom prst="rect">
            <a:avLst/>
          </a:prstGeom>
        </p:spPr>
      </p:pic>
    </p:spTree>
    <p:extLst>
      <p:ext uri="{BB962C8B-B14F-4D97-AF65-F5344CB8AC3E}">
        <p14:creationId xmlns:p14="http://schemas.microsoft.com/office/powerpoint/2010/main" val="3806630309"/>
      </p:ext>
    </p:extLst>
  </p:cSld>
  <p:clrMapOvr>
    <a:masterClrMapping/>
  </p:clrMapOvr>
</p:sld>
</file>

<file path=ppt/theme/theme1.xml><?xml version="1.0" encoding="utf-8"?>
<a:theme xmlns:a="http://schemas.openxmlformats.org/drawingml/2006/main" name="Office Theme">
  <a:themeElements>
    <a:clrScheme name="New Brand Colors 2019-0805">
      <a:dk1>
        <a:srgbClr val="000000"/>
      </a:dk1>
      <a:lt1>
        <a:srgbClr val="F0F0F0"/>
      </a:lt1>
      <a:dk2>
        <a:srgbClr val="404040"/>
      </a:dk2>
      <a:lt2>
        <a:srgbClr val="D9D9D9"/>
      </a:lt2>
      <a:accent1>
        <a:srgbClr val="718FB3"/>
      </a:accent1>
      <a:accent2>
        <a:srgbClr val="141F37"/>
      </a:accent2>
      <a:accent3>
        <a:srgbClr val="8C8C8C"/>
      </a:accent3>
      <a:accent4>
        <a:srgbClr val="665067"/>
      </a:accent4>
      <a:accent5>
        <a:srgbClr val="77D4A4"/>
      </a:accent5>
      <a:accent6>
        <a:srgbClr val="FF7F59"/>
      </a:accent6>
      <a:hlink>
        <a:srgbClr val="718FB3"/>
      </a:hlink>
      <a:folHlink>
        <a:srgbClr val="665067"/>
      </a:folHlink>
    </a:clrScheme>
    <a:fontScheme name="Custom 2">
      <a:majorFont>
        <a:latin typeface="Open Sans Light"/>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ew Brand Colors 2019-0805">
      <a:dk1>
        <a:srgbClr val="000000"/>
      </a:dk1>
      <a:lt1>
        <a:srgbClr val="F0F0F0"/>
      </a:lt1>
      <a:dk2>
        <a:srgbClr val="404040"/>
      </a:dk2>
      <a:lt2>
        <a:srgbClr val="D9D9D9"/>
      </a:lt2>
      <a:accent1>
        <a:srgbClr val="718FB3"/>
      </a:accent1>
      <a:accent2>
        <a:srgbClr val="141F37"/>
      </a:accent2>
      <a:accent3>
        <a:srgbClr val="8C8C8C"/>
      </a:accent3>
      <a:accent4>
        <a:srgbClr val="665067"/>
      </a:accent4>
      <a:accent5>
        <a:srgbClr val="77D4A4"/>
      </a:accent5>
      <a:accent6>
        <a:srgbClr val="FF7F59"/>
      </a:accent6>
      <a:hlink>
        <a:srgbClr val="718FB3"/>
      </a:hlink>
      <a:folHlink>
        <a:srgbClr val="665067"/>
      </a:folHlink>
    </a:clrScheme>
    <a:fontScheme name="Custom 2">
      <a:majorFont>
        <a:latin typeface="Open Sans Light"/>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3e254eb-1251-430e-b2f6-f67731103b2b">
      <UserInfo>
        <DisplayName>Daniel Bevort</DisplayName>
        <AccountId>3</AccountId>
        <AccountType/>
      </UserInfo>
      <UserInfo>
        <DisplayName>Steen E. Larsen</DisplayName>
        <AccountId>12</AccountId>
        <AccountType/>
      </UserInfo>
      <UserInfo>
        <DisplayName>Henrik Lerkenfeld</DisplayName>
        <AccountId>13</AccountId>
        <AccountType/>
      </UserInfo>
      <UserInfo>
        <DisplayName>Matthew Mong</DisplayName>
        <AccountId>17</AccountId>
        <AccountType/>
      </UserInfo>
      <UserInfo>
        <DisplayName>Greg Abbott</DisplayName>
        <AccountId>94</AccountId>
        <AccountType/>
      </UserInfo>
    </SharedWithUsers>
    <TaxCatchAll xmlns="a3e254eb-1251-430e-b2f6-f67731103b2b" xsi:nil="true"/>
    <lcf76f155ced4ddcb4097134ff3c332f xmlns="0a157db3-4304-494d-846d-8bb223820a4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D93380C1D7C647978448941980BDFB" ma:contentTypeVersion="16" ma:contentTypeDescription="Create a new document." ma:contentTypeScope="" ma:versionID="0248b7abe86c92def42d840daf8641f7">
  <xsd:schema xmlns:xsd="http://www.w3.org/2001/XMLSchema" xmlns:xs="http://www.w3.org/2001/XMLSchema" xmlns:p="http://schemas.microsoft.com/office/2006/metadata/properties" xmlns:ns2="a3e254eb-1251-430e-b2f6-f67731103b2b" xmlns:ns3="0a157db3-4304-494d-846d-8bb223820a46" targetNamespace="http://schemas.microsoft.com/office/2006/metadata/properties" ma:root="true" ma:fieldsID="274c732dfc9eac7c452a4a3c38624529" ns2:_="" ns3:_="">
    <xsd:import namespace="a3e254eb-1251-430e-b2f6-f67731103b2b"/>
    <xsd:import namespace="0a157db3-4304-494d-846d-8bb223820a4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e254eb-1251-430e-b2f6-f67731103b2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014af507-2fbb-4613-ab83-ab4b69baee8d}" ma:internalName="TaxCatchAll" ma:showField="CatchAllData" ma:web="a3e254eb-1251-430e-b2f6-f67731103b2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157db3-4304-494d-846d-8bb223820a4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519d0f2-fffb-4377-a0a9-d697abb0905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845889-66D4-403E-B2AA-7170519E91BE}">
  <ds:schemaRefs>
    <ds:schemaRef ds:uri="http://schemas.microsoft.com/sharepoint/v3/contenttype/forms"/>
  </ds:schemaRefs>
</ds:datastoreItem>
</file>

<file path=customXml/itemProps2.xml><?xml version="1.0" encoding="utf-8"?>
<ds:datastoreItem xmlns:ds="http://schemas.openxmlformats.org/officeDocument/2006/customXml" ds:itemID="{FF8F3365-B289-4B7B-A2D7-506AF88B89AB}">
  <ds:schemaRefs>
    <ds:schemaRef ds:uri="0a157db3-4304-494d-846d-8bb223820a46"/>
    <ds:schemaRef ds:uri="75ecbf6d-9d63-47fe-ae6c-4ba5b7e9e122"/>
    <ds:schemaRef ds:uri="a3e254eb-1251-430e-b2f6-f67731103b2b"/>
    <ds:schemaRef ds:uri="efcbea63-c706-4b42-b88e-e51c50618d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5B5DC1C-5532-4F97-9C1F-B1EA884B55EA}">
  <ds:schemaRefs>
    <ds:schemaRef ds:uri="0a157db3-4304-494d-846d-8bb223820a46"/>
    <ds:schemaRef ds:uri="a3e254eb-1251-430e-b2f6-f67731103b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77844</TotalTime>
  <Words>2093</Words>
  <Application>Microsoft Office PowerPoint</Application>
  <PresentationFormat>Widescreen</PresentationFormat>
  <Paragraphs>188</Paragraphs>
  <Slides>13</Slides>
  <Notes>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vt:i4>
      </vt:variant>
    </vt:vector>
  </HeadingPairs>
  <TitlesOfParts>
    <vt:vector size="28" baseType="lpstr">
      <vt:lpstr>Titillium Web SemiBold</vt:lpstr>
      <vt:lpstr>Titillium Web</vt:lpstr>
      <vt:lpstr>Segoe UI</vt:lpstr>
      <vt:lpstr>Asap</vt:lpstr>
      <vt:lpstr>Calibri</vt:lpstr>
      <vt:lpstr>Arial</vt:lpstr>
      <vt:lpstr>Bitter</vt:lpstr>
      <vt:lpstr>Open Sans Light</vt:lpstr>
      <vt:lpstr>Wingdings</vt:lpstr>
      <vt:lpstr>Courier New</vt:lpstr>
      <vt:lpstr>Noto Sans</vt:lpstr>
      <vt:lpstr>Asap Medium</vt:lpstr>
      <vt:lpstr>Asap SemiBold</vt:lpstr>
      <vt:lpstr>Office Theme</vt:lpstr>
      <vt:lpstr>1_Office Theme</vt:lpstr>
      <vt:lpstr>The Work Breakdown Structure</vt:lpstr>
      <vt:lpstr>The Work Breakdown Structure and The Next Generation of Project Business Systems</vt:lpstr>
      <vt:lpstr>The Work Breakdown Structure Summary</vt:lpstr>
      <vt:lpstr>Problems the Work Breakdown Structure in Adeaca PBA Solves</vt:lpstr>
      <vt:lpstr>How the Work Breakdown Structure Helps You</vt:lpstr>
      <vt:lpstr>Work Breakdown Structure Use Cases</vt:lpstr>
      <vt:lpstr>Advanced project planning and schedule management </vt:lpstr>
      <vt:lpstr>How the Work Breakdown Structure Works</vt:lpstr>
      <vt:lpstr>How the Work Breakdown Structure Works</vt:lpstr>
      <vt:lpstr>How the Work Breakdown Structure Works</vt:lpstr>
      <vt:lpstr>Business Value </vt:lpstr>
      <vt:lpstr>PowerPoint Presentation</vt:lpstr>
      <vt:lpstr>The Architects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Adeaca PBA for Dynamics 365 Introduction</dc:title>
  <dc:creator>Matthew Mong</dc:creator>
  <cp:lastModifiedBy>Shina Neo</cp:lastModifiedBy>
  <cp:revision>46</cp:revision>
  <dcterms:created xsi:type="dcterms:W3CDTF">2020-02-24T16:16:54Z</dcterms:created>
  <dcterms:modified xsi:type="dcterms:W3CDTF">2022-05-30T15:17:47Z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0x010100B6D93380C1D7C647978448941980BDFB</vt:lpwstr>
  </property>
  <property fmtid="{D5CDD505-2E9C-101B-9397-08002B2CF9AE}" pid="3" name="MediaServiceImageTags">
    <vt:lpwstr/>
  </property>
</Properties>
</file>